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5"/>
  </p:notesMasterIdLst>
  <p:sldIdLst>
    <p:sldId id="273" r:id="rId2"/>
    <p:sldId id="284" r:id="rId3"/>
    <p:sldId id="285" r:id="rId4"/>
    <p:sldId id="295" r:id="rId5"/>
    <p:sldId id="286" r:id="rId6"/>
    <p:sldId id="296" r:id="rId7"/>
    <p:sldId id="297" r:id="rId8"/>
    <p:sldId id="291" r:id="rId9"/>
    <p:sldId id="293" r:id="rId10"/>
    <p:sldId id="292" r:id="rId11"/>
    <p:sldId id="288" r:id="rId12"/>
    <p:sldId id="289" r:id="rId13"/>
    <p:sldId id="279" r:id="rId14"/>
  </p:sldIdLst>
  <p:sldSz cx="12192000" cy="6858000"/>
  <p:notesSz cx="6858000" cy="9144000"/>
  <p:embeddedFontLst>
    <p:embeddedFont>
      <p:font typeface="等线" panose="02010600030101010101" pitchFamily="2" charset="-122"/>
      <p:regular r:id="rId16"/>
      <p:bold r:id="rId17"/>
    </p:embeddedFont>
    <p:embeddedFont>
      <p:font typeface="微软雅黑" panose="020B0503020204020204" pitchFamily="34" charset="-122"/>
      <p:regular r:id="rId18"/>
      <p:bold r:id="rId1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A61"/>
    <a:srgbClr val="B4C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80" autoAdjust="0"/>
    <p:restoredTop sz="94660"/>
  </p:normalViewPr>
  <p:slideViewPr>
    <p:cSldViewPr snapToGrid="0">
      <p:cViewPr varScale="1">
        <p:scale>
          <a:sx n="62" d="100"/>
          <a:sy n="62" d="100"/>
        </p:scale>
        <p:origin x="102" y="10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8C8C0B-E7A1-4E81-AB6F-6479A52F298B}" type="datetimeFigureOut">
              <a:rPr lang="zh-CN" altLang="en-US" smtClean="0"/>
              <a:t>2024/5/27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0A7FEF-E4FC-4DC9-B4DC-A4589F3A6D20}" type="slidenum">
              <a:rPr lang="zh-CN" altLang="en-US" smtClean="0"/>
              <a:t>‹#›</a:t>
            </a:fld>
            <a:endParaRPr lang="zh-CN" altLang="en-US"/>
          </a:p>
        </p:txBody>
      </p:sp>
    </p:spTree>
    <p:extLst>
      <p:ext uri="{BB962C8B-B14F-4D97-AF65-F5344CB8AC3E}">
        <p14:creationId xmlns:p14="http://schemas.microsoft.com/office/powerpoint/2010/main" val="769724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a:srcRect l="14939" t="-331" r="309" b="27609"/>
          <a:stretch>
            <a:fillRect/>
          </a:stretch>
        </p:blipFill>
        <p:spPr>
          <a:xfrm>
            <a:off x="0" y="4925961"/>
            <a:ext cx="2251587" cy="1932039"/>
          </a:xfrm>
          <a:prstGeom prst="rect">
            <a:avLst/>
          </a:prstGeom>
        </p:spPr>
      </p:pic>
      <p:sp>
        <p:nvSpPr>
          <p:cNvPr id="2" name="标题 1"/>
          <p:cNvSpPr>
            <a:spLocks noGrp="1"/>
          </p:cNvSpPr>
          <p:nvPr>
            <p:ph type="ctrTitle" hasCustomPrompt="1"/>
          </p:nvPr>
        </p:nvSpPr>
        <p:spPr>
          <a:xfrm>
            <a:off x="2387598" y="2130199"/>
            <a:ext cx="6105427" cy="1130146"/>
          </a:xfrm>
        </p:spPr>
        <p:txBody>
          <a:bodyPr anchor="b">
            <a:normAutofit/>
          </a:bodyPr>
          <a:lstStyle>
            <a:lvl1pPr algn="l">
              <a:defRPr sz="3600"/>
            </a:lvl1pPr>
          </a:lstStyle>
          <a:p>
            <a:r>
              <a:rPr lang="zh-CN" altLang="en-US" dirty="0"/>
              <a:t>单击此处</a:t>
            </a:r>
            <a:br>
              <a:rPr lang="en-US" altLang="zh-CN" dirty="0"/>
            </a:br>
            <a:r>
              <a:rPr lang="zh-CN" altLang="en-US" dirty="0"/>
              <a:t>编辑母版标题样式</a:t>
            </a:r>
          </a:p>
        </p:txBody>
      </p:sp>
      <p:sp>
        <p:nvSpPr>
          <p:cNvPr id="3" name="副标题 2"/>
          <p:cNvSpPr>
            <a:spLocks noGrp="1"/>
          </p:cNvSpPr>
          <p:nvPr>
            <p:ph type="subTitle" idx="1" hasCustomPrompt="1"/>
          </p:nvPr>
        </p:nvSpPr>
        <p:spPr>
          <a:xfrm>
            <a:off x="2387599" y="3978670"/>
            <a:ext cx="2768863" cy="281576"/>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endParaRPr lang="en-US" altLang="zh-CN" dirty="0"/>
          </a:p>
          <a:p>
            <a:endParaRPr lang="zh-CN" altLang="en-US" dirty="0"/>
          </a:p>
        </p:txBody>
      </p:sp>
      <p:sp>
        <p:nvSpPr>
          <p:cNvPr id="9" name="任意多边形 25"/>
          <p:cNvSpPr/>
          <p:nvPr userDrawn="1"/>
        </p:nvSpPr>
        <p:spPr>
          <a:xfrm rot="10800000">
            <a:off x="3270515" y="1130300"/>
            <a:ext cx="8249973"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139756 h 4508626"/>
              <a:gd name="connsiteX3-7" fmla="*/ 6762786 w 6826313"/>
              <a:gd name="connsiteY3-8" fmla="*/ 2363957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01324 h 4508626"/>
              <a:gd name="connsiteX3-39" fmla="*/ 6762786 w 6826313"/>
              <a:gd name="connsiteY3-40" fmla="*/ 2363957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01324 h 4508626"/>
              <a:gd name="connsiteX3-75" fmla="*/ 6762786 w 6826313"/>
              <a:gd name="connsiteY3-76" fmla="*/ 2363957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544311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01324 h 4508626"/>
              <a:gd name="connsiteX3-111" fmla="*/ 6762786 w 6826313"/>
              <a:gd name="connsiteY3-112" fmla="*/ 2363957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544311 h 4508626"/>
              <a:gd name="connsiteX14-133" fmla="*/ 6821059 w 6826313"/>
              <a:gd name="connsiteY14-134" fmla="*/ 3600361 h 4508626"/>
              <a:gd name="connsiteX15-135" fmla="*/ 6826313 w 6826313"/>
              <a:gd name="connsiteY15-136" fmla="*/ 4508626 h 4508626"/>
              <a:gd name="connsiteX16-137" fmla="*/ 0 w 6826313"/>
              <a:gd name="connsiteY16-138" fmla="*/ 4508626 h 4508626"/>
              <a:gd name="connsiteX17-139" fmla="*/ 0 w 6826313"/>
              <a:gd name="connsiteY17-140"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26313" h="4508626">
                <a:moveTo>
                  <a:pt x="6762786" y="1876457"/>
                </a:moveTo>
                <a:lnTo>
                  <a:pt x="6826313" y="1876457"/>
                </a:lnTo>
                <a:lnTo>
                  <a:pt x="6826313" y="2401324"/>
                </a:lnTo>
                <a:cubicBezTo>
                  <a:pt x="6805137" y="2401324"/>
                  <a:pt x="6783962" y="2363957"/>
                  <a:pt x="6762786" y="2363957"/>
                </a:cubicBez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544311"/>
                </a:lnTo>
                <a:lnTo>
                  <a:pt x="6821059" y="3600361"/>
                </a:lnTo>
                <a:cubicBezTo>
                  <a:pt x="6822810" y="3903116"/>
                  <a:pt x="6824562" y="4205871"/>
                  <a:pt x="6826313" y="4508626"/>
                </a:cubicBezTo>
                <a:lnTo>
                  <a:pt x="0" y="4508626"/>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日期占位符 3"/>
          <p:cNvSpPr>
            <a:spLocks noGrp="1"/>
          </p:cNvSpPr>
          <p:nvPr>
            <p:ph type="dt" sz="half" idx="2"/>
          </p:nvPr>
        </p:nvSpPr>
        <p:spPr>
          <a:xfrm>
            <a:off x="658813" y="626314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5"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363790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3166374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
        <p:nvSpPr>
          <p:cNvPr id="2" name="标题 1"/>
          <p:cNvSpPr>
            <a:spLocks noGrp="1"/>
          </p:cNvSpPr>
          <p:nvPr>
            <p:ph type="title"/>
          </p:nvPr>
        </p:nvSpPr>
        <p:spPr>
          <a:xfrm>
            <a:off x="6096000" y="2891770"/>
            <a:ext cx="4588562" cy="537230"/>
          </a:xfrm>
        </p:spPr>
        <p:txBody>
          <a:bodyPr anchor="b">
            <a:normAutofit/>
          </a:bodyPr>
          <a:lstStyle>
            <a:lvl1pPr>
              <a:defRPr sz="2800"/>
            </a:lvl1pPr>
          </a:lstStyle>
          <a:p>
            <a:r>
              <a:rPr lang="zh-CN" altLang="en-US" dirty="0"/>
              <a:t>单击此处编辑母版标题样式</a:t>
            </a:r>
          </a:p>
        </p:txBody>
      </p:sp>
      <p:sp>
        <p:nvSpPr>
          <p:cNvPr id="3" name="文本占位符 2"/>
          <p:cNvSpPr>
            <a:spLocks noGrp="1"/>
          </p:cNvSpPr>
          <p:nvPr>
            <p:ph type="body" idx="1"/>
          </p:nvPr>
        </p:nvSpPr>
        <p:spPr>
          <a:xfrm>
            <a:off x="6096000" y="3618502"/>
            <a:ext cx="4588562" cy="1019485"/>
          </a:xfrm>
        </p:spPr>
        <p:txBody>
          <a:bodyPr>
            <a:normAutofit/>
          </a:bodyPr>
          <a:lstStyle>
            <a:lvl1pPr marL="0" indent="0">
              <a:buNone/>
              <a:defRPr sz="1400" b="0">
                <a:solidFill>
                  <a:schemeClr val="tx1">
                    <a:tint val="75000"/>
                  </a:schemeClr>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1518109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标题 9"/>
          <p:cNvSpPr>
            <a:spLocks noGrp="1"/>
          </p:cNvSpPr>
          <p:nvPr>
            <p:ph type="title"/>
          </p:nvPr>
        </p:nvSpPr>
        <p:spPr/>
        <p:txBody>
          <a:bodyPr/>
          <a:lstStyle/>
          <a:p>
            <a:r>
              <a:rPr lang="zh-CN" altLang="en-US"/>
              <a:t>单击此处编辑母版标题样式</a:t>
            </a:r>
          </a:p>
        </p:txBody>
      </p:sp>
      <p:sp>
        <p:nvSpPr>
          <p:cNvPr id="14" name="日期占位符 13"/>
          <p:cNvSpPr>
            <a:spLocks noGrp="1"/>
          </p:cNvSpPr>
          <p:nvPr>
            <p:ph type="dt" sz="half" idx="10"/>
          </p:nvPr>
        </p:nvSpPr>
        <p:spPr/>
        <p:txBody>
          <a:bodyPr/>
          <a:lstStyle/>
          <a:p>
            <a:endParaRPr lang="zh-CN" altLang="en-US" dirty="0"/>
          </a:p>
        </p:txBody>
      </p:sp>
      <p:sp>
        <p:nvSpPr>
          <p:cNvPr id="15" name="页脚占位符 14"/>
          <p:cNvSpPr>
            <a:spLocks noGrp="1"/>
          </p:cNvSpPr>
          <p:nvPr>
            <p:ph type="ftr" sz="quarter" idx="11"/>
          </p:nvPr>
        </p:nvSpPr>
        <p:spPr/>
        <p:txBody>
          <a:bodyPr/>
          <a:lstStyle/>
          <a:p>
            <a:endParaRPr lang="zh-CN" altLang="en-US"/>
          </a:p>
        </p:txBody>
      </p:sp>
      <p:sp>
        <p:nvSpPr>
          <p:cNvPr id="16" name="灯片编号占位符 15"/>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417228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5" name="灯片编号占位符 4"/>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2039799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1553959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结尾幻灯片">
    <p:spTree>
      <p:nvGrpSpPr>
        <p:cNvPr id="1" name=""/>
        <p:cNvGrpSpPr/>
        <p:nvPr/>
      </p:nvGrpSpPr>
      <p:grpSpPr>
        <a:xfrm>
          <a:off x="0" y="0"/>
          <a:ext cx="0" cy="0"/>
          <a:chOff x="0" y="0"/>
          <a:chExt cx="0" cy="0"/>
        </a:xfrm>
      </p:grpSpPr>
      <p:grpSp>
        <p:nvGrpSpPr>
          <p:cNvPr id="11" name="组合 10"/>
          <p:cNvGrpSpPr/>
          <p:nvPr userDrawn="1"/>
        </p:nvGrpSpPr>
        <p:grpSpPr>
          <a:xfrm rot="19976833">
            <a:off x="677043" y="138257"/>
            <a:ext cx="6581166" cy="6581166"/>
            <a:chOff x="1337912" y="7055318"/>
            <a:chExt cx="4273616" cy="4273616"/>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l="3021" t="2701" r="2778" b="2973"/>
            <a:stretch>
              <a:fillRect/>
            </a:stretch>
          </p:blipFill>
          <p:spPr>
            <a:xfrm>
              <a:off x="1337912" y="7064942"/>
              <a:ext cx="4273616" cy="4254367"/>
            </a:xfrm>
            <a:prstGeom prst="ellipse">
              <a:avLst/>
            </a:prstGeom>
          </p:spPr>
        </p:pic>
        <p:sp>
          <p:nvSpPr>
            <p:cNvPr id="13" name="椭圆 12"/>
            <p:cNvSpPr/>
            <p:nvPr userDrawn="1"/>
          </p:nvSpPr>
          <p:spPr>
            <a:xfrm>
              <a:off x="1337912" y="7055317"/>
              <a:ext cx="4273616" cy="4273616"/>
            </a:xfrm>
            <a:prstGeom prst="ellipse">
              <a:avLst/>
            </a:prstGeom>
            <a:solidFill>
              <a:schemeClr val="bg1">
                <a:alpha val="9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ctrTitle" hasCustomPrompt="1"/>
          </p:nvPr>
        </p:nvSpPr>
        <p:spPr>
          <a:xfrm>
            <a:off x="2387598" y="2391494"/>
            <a:ext cx="5134992" cy="719861"/>
          </a:xfrm>
        </p:spPr>
        <p:txBody>
          <a:bodyPr anchor="b">
            <a:normAutofit/>
          </a:bodyPr>
          <a:lstStyle>
            <a:lvl1pPr algn="l">
              <a:defRPr sz="3600"/>
            </a:lvl1pPr>
          </a:lstStyle>
          <a:p>
            <a:r>
              <a:rPr lang="zh-CN" altLang="en-US" dirty="0"/>
              <a:t>恳请指正</a:t>
            </a:r>
          </a:p>
        </p:txBody>
      </p:sp>
      <p:sp>
        <p:nvSpPr>
          <p:cNvPr id="9" name="任意多边形 25"/>
          <p:cNvSpPr/>
          <p:nvPr userDrawn="1"/>
        </p:nvSpPr>
        <p:spPr>
          <a:xfrm rot="10800000">
            <a:off x="3262047" y="1130300"/>
            <a:ext cx="8258441"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476058 h 4508626"/>
              <a:gd name="connsiteX3-7" fmla="*/ 6762786 w 6826313"/>
              <a:gd name="connsiteY3-8" fmla="*/ 2139756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76058 h 4508626"/>
              <a:gd name="connsiteX3-39" fmla="*/ 6762786 w 6826313"/>
              <a:gd name="connsiteY3-40" fmla="*/ 2455298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76058 h 4508626"/>
              <a:gd name="connsiteX3-75" fmla="*/ 6762786 w 6826313"/>
              <a:gd name="connsiteY3-76" fmla="*/ 2476058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756057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76058 h 4508626"/>
              <a:gd name="connsiteX3-111" fmla="*/ 6762786 w 6826313"/>
              <a:gd name="connsiteY3-112" fmla="*/ 2476058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403147 h 4508626"/>
              <a:gd name="connsiteX14-133" fmla="*/ 6826313 w 6826313"/>
              <a:gd name="connsiteY14-134" fmla="*/ 3756057 h 4508626"/>
              <a:gd name="connsiteX15-135" fmla="*/ 6826313 w 6826313"/>
              <a:gd name="connsiteY15-136" fmla="*/ 4508626 h 4508626"/>
              <a:gd name="connsiteX16-137" fmla="*/ 0 w 6826313"/>
              <a:gd name="connsiteY16-138" fmla="*/ 4508626 h 4508626"/>
              <a:gd name="connsiteX17-139" fmla="*/ 0 w 6826313"/>
              <a:gd name="connsiteY17-140" fmla="*/ 0 h 4508626"/>
              <a:gd name="connsiteX0-141" fmla="*/ 6762786 w 6829816"/>
              <a:gd name="connsiteY0-142" fmla="*/ 1876457 h 4508626"/>
              <a:gd name="connsiteX1-143" fmla="*/ 6826313 w 6829816"/>
              <a:gd name="connsiteY1-144" fmla="*/ 1876457 h 4508626"/>
              <a:gd name="connsiteX2-145" fmla="*/ 6826313 w 6829816"/>
              <a:gd name="connsiteY2-146" fmla="*/ 2476058 h 4508626"/>
              <a:gd name="connsiteX3-147" fmla="*/ 6762786 w 6829816"/>
              <a:gd name="connsiteY3-148" fmla="*/ 2476058 h 4508626"/>
              <a:gd name="connsiteX4-149" fmla="*/ 6762786 w 6829816"/>
              <a:gd name="connsiteY4-150" fmla="*/ 1876457 h 4508626"/>
              <a:gd name="connsiteX5-151" fmla="*/ 0 w 6829816"/>
              <a:gd name="connsiteY5-152" fmla="*/ 0 h 4508626"/>
              <a:gd name="connsiteX6-153" fmla="*/ 6826313 w 6829816"/>
              <a:gd name="connsiteY6-154" fmla="*/ 0 h 4508626"/>
              <a:gd name="connsiteX7-155" fmla="*/ 6826313 w 6829816"/>
              <a:gd name="connsiteY7-156" fmla="*/ 959382 h 4508626"/>
              <a:gd name="connsiteX8-157" fmla="*/ 6762786 w 6829816"/>
              <a:gd name="connsiteY8-158" fmla="*/ 959382 h 4508626"/>
              <a:gd name="connsiteX9-159" fmla="*/ 6762786 w 6829816"/>
              <a:gd name="connsiteY9-160" fmla="*/ 63527 h 4508626"/>
              <a:gd name="connsiteX10-161" fmla="*/ 63527 w 6829816"/>
              <a:gd name="connsiteY10-162" fmla="*/ 63527 h 4508626"/>
              <a:gd name="connsiteX11-163" fmla="*/ 63527 w 6829816"/>
              <a:gd name="connsiteY11-164" fmla="*/ 4445099 h 4508626"/>
              <a:gd name="connsiteX12-165" fmla="*/ 6762786 w 6829816"/>
              <a:gd name="connsiteY12-166" fmla="*/ 4445099 h 4508626"/>
              <a:gd name="connsiteX13-167" fmla="*/ 6762786 w 6829816"/>
              <a:gd name="connsiteY13-168" fmla="*/ 3403147 h 4508626"/>
              <a:gd name="connsiteX14-169" fmla="*/ 6829816 w 6829816"/>
              <a:gd name="connsiteY14-170" fmla="*/ 3415603 h 4508626"/>
              <a:gd name="connsiteX15-171" fmla="*/ 6826313 w 6829816"/>
              <a:gd name="connsiteY15-172" fmla="*/ 4508626 h 4508626"/>
              <a:gd name="connsiteX16-173" fmla="*/ 0 w 6829816"/>
              <a:gd name="connsiteY16-174" fmla="*/ 4508626 h 4508626"/>
              <a:gd name="connsiteX17-175" fmla="*/ 0 w 6829816"/>
              <a:gd name="connsiteY17-176" fmla="*/ 0 h 4508626"/>
              <a:gd name="connsiteX0-177" fmla="*/ 6762786 w 6833319"/>
              <a:gd name="connsiteY0-178" fmla="*/ 1876457 h 4508626"/>
              <a:gd name="connsiteX1-179" fmla="*/ 6826313 w 6833319"/>
              <a:gd name="connsiteY1-180" fmla="*/ 1876457 h 4508626"/>
              <a:gd name="connsiteX2-181" fmla="*/ 6826313 w 6833319"/>
              <a:gd name="connsiteY2-182" fmla="*/ 2476058 h 4508626"/>
              <a:gd name="connsiteX3-183" fmla="*/ 6762786 w 6833319"/>
              <a:gd name="connsiteY3-184" fmla="*/ 2476058 h 4508626"/>
              <a:gd name="connsiteX4-185" fmla="*/ 6762786 w 6833319"/>
              <a:gd name="connsiteY4-186" fmla="*/ 1876457 h 4508626"/>
              <a:gd name="connsiteX5-187" fmla="*/ 0 w 6833319"/>
              <a:gd name="connsiteY5-188" fmla="*/ 0 h 4508626"/>
              <a:gd name="connsiteX6-189" fmla="*/ 6826313 w 6833319"/>
              <a:gd name="connsiteY6-190" fmla="*/ 0 h 4508626"/>
              <a:gd name="connsiteX7-191" fmla="*/ 6826313 w 6833319"/>
              <a:gd name="connsiteY7-192" fmla="*/ 959382 h 4508626"/>
              <a:gd name="connsiteX8-193" fmla="*/ 6762786 w 6833319"/>
              <a:gd name="connsiteY8-194" fmla="*/ 959382 h 4508626"/>
              <a:gd name="connsiteX9-195" fmla="*/ 6762786 w 6833319"/>
              <a:gd name="connsiteY9-196" fmla="*/ 63527 h 4508626"/>
              <a:gd name="connsiteX10-197" fmla="*/ 63527 w 6833319"/>
              <a:gd name="connsiteY10-198" fmla="*/ 63527 h 4508626"/>
              <a:gd name="connsiteX11-199" fmla="*/ 63527 w 6833319"/>
              <a:gd name="connsiteY11-200" fmla="*/ 4445099 h 4508626"/>
              <a:gd name="connsiteX12-201" fmla="*/ 6762786 w 6833319"/>
              <a:gd name="connsiteY12-202" fmla="*/ 4445099 h 4508626"/>
              <a:gd name="connsiteX13-203" fmla="*/ 6762786 w 6833319"/>
              <a:gd name="connsiteY13-204" fmla="*/ 3403147 h 4508626"/>
              <a:gd name="connsiteX14-205" fmla="*/ 6833319 w 6833319"/>
              <a:gd name="connsiteY14-206" fmla="*/ 3394844 h 4508626"/>
              <a:gd name="connsiteX15-207" fmla="*/ 6826313 w 6833319"/>
              <a:gd name="connsiteY15-208" fmla="*/ 4508626 h 4508626"/>
              <a:gd name="connsiteX16-209" fmla="*/ 0 w 6833319"/>
              <a:gd name="connsiteY16-210" fmla="*/ 4508626 h 4508626"/>
              <a:gd name="connsiteX17-211" fmla="*/ 0 w 6833319"/>
              <a:gd name="connsiteY17-212"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33319" h="4508626">
                <a:moveTo>
                  <a:pt x="6762786" y="1876457"/>
                </a:moveTo>
                <a:lnTo>
                  <a:pt x="6826313" y="1876457"/>
                </a:lnTo>
                <a:lnTo>
                  <a:pt x="6826313" y="2476058"/>
                </a:lnTo>
                <a:lnTo>
                  <a:pt x="6762786" y="2476058"/>
                </a:ln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403147"/>
                </a:lnTo>
                <a:lnTo>
                  <a:pt x="6833319" y="3394844"/>
                </a:lnTo>
                <a:cubicBezTo>
                  <a:pt x="6832151" y="3759185"/>
                  <a:pt x="6827481" y="4144285"/>
                  <a:pt x="6826313" y="4508626"/>
                </a:cubicBezTo>
                <a:lnTo>
                  <a:pt x="0" y="4508626"/>
                </a:lnTo>
                <a:lnTo>
                  <a:pt x="0" y="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4" name="副标题 2"/>
          <p:cNvSpPr>
            <a:spLocks noGrp="1"/>
          </p:cNvSpPr>
          <p:nvPr>
            <p:ph type="subTitle" idx="1" hasCustomPrompt="1"/>
          </p:nvPr>
        </p:nvSpPr>
        <p:spPr>
          <a:xfrm>
            <a:off x="2387599" y="3978669"/>
            <a:ext cx="2768863" cy="310527"/>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p>
        </p:txBody>
      </p:sp>
      <p:sp>
        <p:nvSpPr>
          <p:cNvPr id="16"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2400790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58812" y="365126"/>
            <a:ext cx="10874375" cy="68738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58812" y="1129287"/>
            <a:ext cx="10874375" cy="504031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4038600" y="623887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599" y="6238876"/>
            <a:ext cx="2922587" cy="372621"/>
          </a:xfrm>
          <a:prstGeom prst="rect">
            <a:avLst/>
          </a:prstGeom>
        </p:spPr>
        <p:txBody>
          <a:bodyPr vert="horz" lIns="91440" tIns="45720" rIns="91440" bIns="45720" rtlCol="0" anchor="ctr"/>
          <a:lstStyle>
            <a:lvl1pPr algn="r">
              <a:defRPr sz="1200">
                <a:solidFill>
                  <a:schemeClr val="tx1">
                    <a:tint val="75000"/>
                  </a:schemeClr>
                </a:solidFill>
              </a:defRPr>
            </a:lvl1pPr>
          </a:lstStyle>
          <a:p>
            <a:fld id="{17B61D2E-5690-4C9D-A84F-76BBD1AD9F3C}" type="slidenum">
              <a:rPr lang="zh-CN" altLang="en-US" smtClean="0"/>
              <a:t>‹#›</a:t>
            </a:fld>
            <a:endParaRPr lang="zh-CN" altLang="en-US"/>
          </a:p>
        </p:txBody>
      </p:sp>
      <p:cxnSp>
        <p:nvCxnSpPr>
          <p:cNvPr id="8" name="直接连接符 7"/>
          <p:cNvCxnSpPr/>
          <p:nvPr userDrawn="1"/>
        </p:nvCxnSpPr>
        <p:spPr>
          <a:xfrm flipV="1">
            <a:off x="658813" y="1052514"/>
            <a:ext cx="10874375" cy="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215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5.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5.xml"/><Relationship Id="rId7" Type="http://schemas.openxmlformats.org/officeDocument/2006/relationships/image" Target="../media/image7.png"/><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image" Target="../media/image5.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0.pn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9.png"/><Relationship Id="rId5" Type="http://schemas.openxmlformats.org/officeDocument/2006/relationships/image" Target="../media/image5.w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2.png"/><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11.png"/><Relationship Id="rId5" Type="http://schemas.openxmlformats.org/officeDocument/2006/relationships/image" Target="../media/image5.wmf"/><Relationship Id="rId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EE31BAD-31A8-40ED-8045-018DE21731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5465" y="3429000"/>
            <a:ext cx="3374057" cy="2205037"/>
          </a:xfrm>
          <a:prstGeom prst="rect">
            <a:avLst/>
          </a:prstGeom>
        </p:spPr>
      </p:pic>
      <p:sp>
        <p:nvSpPr>
          <p:cNvPr id="2" name="标题 1"/>
          <p:cNvSpPr>
            <a:spLocks noGrp="1"/>
          </p:cNvSpPr>
          <p:nvPr>
            <p:ph type="ctrTitle"/>
          </p:nvPr>
        </p:nvSpPr>
        <p:spPr>
          <a:xfrm>
            <a:off x="674248" y="2097230"/>
            <a:ext cx="8250677" cy="1204637"/>
          </a:xfrm>
        </p:spPr>
        <p:txBody>
          <a:bodyPr>
            <a:noAutofit/>
          </a:bodyPr>
          <a:lstStyle/>
          <a:p>
            <a:pPr>
              <a:lnSpc>
                <a:spcPct val="150000"/>
              </a:lnSpc>
            </a:pPr>
            <a:r>
              <a:rPr lang="en-US" altLang="zh-CN" sz="2800" b="1" dirty="0">
                <a:solidFill>
                  <a:srgbClr val="0070C0"/>
                </a:solidFill>
                <a:effectLst/>
                <a:latin typeface="+mj-lt"/>
                <a:ea typeface="微软雅黑" panose="020B0503020204020204" pitchFamily="34" charset="-122"/>
              </a:rPr>
              <a:t>Reinforcement Learning Lab:</a:t>
            </a:r>
            <a:br>
              <a:rPr lang="en-US" altLang="zh-CN" sz="2800" b="1" dirty="0">
                <a:effectLst/>
                <a:latin typeface="+mj-lt"/>
                <a:ea typeface="微软雅黑" panose="020B0503020204020204" pitchFamily="34" charset="-122"/>
              </a:rPr>
            </a:br>
            <a:r>
              <a:rPr lang="en-US" altLang="zh-CN" sz="2800" b="1" dirty="0">
                <a:effectLst/>
                <a:latin typeface="+mj-lt"/>
                <a:ea typeface="微软雅黑" panose="020B0503020204020204" pitchFamily="34" charset="-122"/>
              </a:rPr>
              <a:t>Lunar Lander Based on Deep Q-Network</a:t>
            </a:r>
          </a:p>
        </p:txBody>
      </p:sp>
      <p:sp>
        <p:nvSpPr>
          <p:cNvPr id="4" name="标题 1">
            <a:extLst>
              <a:ext uri="{FF2B5EF4-FFF2-40B4-BE49-F238E27FC236}">
                <a16:creationId xmlns:a16="http://schemas.microsoft.com/office/drawing/2014/main" id="{DB80170B-635B-79B8-6B08-145F5391354C}"/>
              </a:ext>
            </a:extLst>
          </p:cNvPr>
          <p:cNvSpPr txBox="1">
            <a:spLocks/>
          </p:cNvSpPr>
          <p:nvPr/>
        </p:nvSpPr>
        <p:spPr>
          <a:xfrm>
            <a:off x="3219289" y="3914775"/>
            <a:ext cx="2362361" cy="72460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Speaker: </a:t>
            </a:r>
            <a:r>
              <a:rPr kumimoji="0" lang="en-US" altLang="zh-CN" sz="1600" b="1" i="0" u="none" strike="noStrike" kern="1200" cap="none" spc="0" normalizeH="0" baseline="0" noProof="0" dirty="0" err="1">
                <a:ln>
                  <a:noFill/>
                </a:ln>
                <a:solidFill>
                  <a:prstClr val="black"/>
                </a:solidFill>
                <a:effectLst/>
                <a:uLnTx/>
                <a:uFillTx/>
                <a:latin typeface="微软雅黑"/>
                <a:ea typeface="微软雅黑" panose="020B0503020204020204" pitchFamily="34" charset="-122"/>
                <a:cs typeface="+mj-cs"/>
              </a:rPr>
              <a:t>Jishen</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 Lin</a:t>
            </a:r>
            <a:endParaRPr lang="en-US" altLang="zh-CN" sz="1600" dirty="0">
              <a:solidFill>
                <a:prstClr val="black"/>
              </a:solidFill>
              <a:latin typeface="微软雅黑"/>
              <a:ea typeface="微软雅黑" panose="020B0503020204020204" pitchFamily="34" charset="-122"/>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Student ID: 2250758</a:t>
            </a:r>
          </a:p>
        </p:txBody>
      </p:sp>
      <p:sp>
        <p:nvSpPr>
          <p:cNvPr id="7" name="标题 1">
            <a:extLst>
              <a:ext uri="{FF2B5EF4-FFF2-40B4-BE49-F238E27FC236}">
                <a16:creationId xmlns:a16="http://schemas.microsoft.com/office/drawing/2014/main" id="{E5A4B498-0E92-2F56-6357-4353DEB0E74C}"/>
              </a:ext>
            </a:extLst>
          </p:cNvPr>
          <p:cNvSpPr txBox="1">
            <a:spLocks/>
          </p:cNvSpPr>
          <p:nvPr/>
        </p:nvSpPr>
        <p:spPr>
          <a:xfrm>
            <a:off x="10153651" y="6048374"/>
            <a:ext cx="1409700" cy="39733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2024-06-03</a:t>
            </a:r>
          </a:p>
        </p:txBody>
      </p:sp>
      <p:sp>
        <p:nvSpPr>
          <p:cNvPr id="8" name="文本框 7">
            <a:extLst>
              <a:ext uri="{FF2B5EF4-FFF2-40B4-BE49-F238E27FC236}">
                <a16:creationId xmlns:a16="http://schemas.microsoft.com/office/drawing/2014/main" id="{3B092966-7676-B1FB-7A95-7D5BAD2781FE}"/>
              </a:ext>
            </a:extLst>
          </p:cNvPr>
          <p:cNvSpPr txBox="1"/>
          <p:nvPr/>
        </p:nvSpPr>
        <p:spPr>
          <a:xfrm>
            <a:off x="85725" y="95250"/>
            <a:ext cx="4505325" cy="338554"/>
          </a:xfrm>
          <a:prstGeom prst="rect">
            <a:avLst/>
          </a:prstGeom>
          <a:noFill/>
        </p:spPr>
        <p:txBody>
          <a:bodyPr wrap="square">
            <a:spAutoFit/>
          </a:bodyPr>
          <a:lstStyle/>
          <a:p>
            <a:r>
              <a:rPr lang="en-US" altLang="zh-CN" sz="1600" b="1" dirty="0"/>
              <a:t>Introduction to Artificial Intelligence 2024</a:t>
            </a:r>
            <a:endParaRPr lang="zh-CN" altLang="en-US" sz="16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Experimental Setup</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3663182" cy="499624"/>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3.3 Model Training Process</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椭圆 1">
            <a:extLst>
              <a:ext uri="{FF2B5EF4-FFF2-40B4-BE49-F238E27FC236}">
                <a16:creationId xmlns:a16="http://schemas.microsoft.com/office/drawing/2014/main" id="{89FA6246-77CF-2A5A-D471-F9421B08F771}"/>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 name="椭圆 4">
            <a:extLst>
              <a:ext uri="{FF2B5EF4-FFF2-40B4-BE49-F238E27FC236}">
                <a16:creationId xmlns:a16="http://schemas.microsoft.com/office/drawing/2014/main" id="{E6D56CF1-FDA5-991A-D16C-762E6957F754}"/>
              </a:ext>
            </a:extLst>
          </p:cNvPr>
          <p:cNvSpPr/>
          <p:nvPr/>
        </p:nvSpPr>
        <p:spPr>
          <a:xfrm>
            <a:off x="9741693" y="552451"/>
            <a:ext cx="361950" cy="361950"/>
          </a:xfrm>
          <a:prstGeom prst="ellipse">
            <a:avLst/>
          </a:prstGeom>
          <a:solidFill>
            <a:srgbClr val="B4C7E7"/>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CB0FA15B-FCE8-C49A-CDA7-20A5A7E0E89B}"/>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7" name="椭圆 6">
            <a:extLst>
              <a:ext uri="{FF2B5EF4-FFF2-40B4-BE49-F238E27FC236}">
                <a16:creationId xmlns:a16="http://schemas.microsoft.com/office/drawing/2014/main" id="{D3D03F17-1C9B-7D4F-F264-675EA839ABBE}"/>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椭圆 7">
            <a:extLst>
              <a:ext uri="{FF2B5EF4-FFF2-40B4-BE49-F238E27FC236}">
                <a16:creationId xmlns:a16="http://schemas.microsoft.com/office/drawing/2014/main" id="{78D12F46-0A67-7949-2804-5A6512312C61}"/>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963E6154-320C-58E8-7186-C2B7D4562CE3}"/>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6146" name="Picture 2" descr="DeepQAlgorithm">
            <a:extLst>
              <a:ext uri="{FF2B5EF4-FFF2-40B4-BE49-F238E27FC236}">
                <a16:creationId xmlns:a16="http://schemas.microsoft.com/office/drawing/2014/main" id="{7160F08F-7C4E-49BE-9B9D-81CE2AB94C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390" y="1849752"/>
            <a:ext cx="10177220" cy="4779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906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Experimental Results</a:t>
            </a:r>
          </a:p>
        </p:txBody>
      </p:sp>
      <p:sp>
        <p:nvSpPr>
          <p:cNvPr id="2" name="椭圆 1">
            <a:extLst>
              <a:ext uri="{FF2B5EF4-FFF2-40B4-BE49-F238E27FC236}">
                <a16:creationId xmlns:a16="http://schemas.microsoft.com/office/drawing/2014/main" id="{DDF978CA-B1B0-AB45-1815-5F3588C05050}"/>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 name="椭圆 4">
            <a:extLst>
              <a:ext uri="{FF2B5EF4-FFF2-40B4-BE49-F238E27FC236}">
                <a16:creationId xmlns:a16="http://schemas.microsoft.com/office/drawing/2014/main" id="{82AB175B-A3C0-F76A-A71C-13CA74C90724}"/>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9081F0B3-1D34-40D5-94EF-8DDAADAF9687}"/>
              </a:ext>
            </a:extLst>
          </p:cNvPr>
          <p:cNvSpPr/>
          <p:nvPr/>
        </p:nvSpPr>
        <p:spPr>
          <a:xfrm>
            <a:off x="10215561" y="552451"/>
            <a:ext cx="361950" cy="361950"/>
          </a:xfrm>
          <a:prstGeom prst="ellipse">
            <a:avLst/>
          </a:prstGeom>
          <a:solidFill>
            <a:srgbClr val="B4C7E7"/>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7" name="椭圆 6">
            <a:extLst>
              <a:ext uri="{FF2B5EF4-FFF2-40B4-BE49-F238E27FC236}">
                <a16:creationId xmlns:a16="http://schemas.microsoft.com/office/drawing/2014/main" id="{3D207B59-5F82-B613-DF9A-B23319479301}"/>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椭圆 7">
            <a:extLst>
              <a:ext uri="{FF2B5EF4-FFF2-40B4-BE49-F238E27FC236}">
                <a16:creationId xmlns:a16="http://schemas.microsoft.com/office/drawing/2014/main" id="{C5B77FAC-986F-923A-20A4-2FBB45328854}"/>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490D0B98-9838-5CB6-2F61-0317C4649E59}"/>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9" name="图片 8">
            <a:extLst>
              <a:ext uri="{FF2B5EF4-FFF2-40B4-BE49-F238E27FC236}">
                <a16:creationId xmlns:a16="http://schemas.microsoft.com/office/drawing/2014/main" id="{9CB046CA-FBDC-48A9-8274-15EE4938427C}"/>
              </a:ext>
            </a:extLst>
          </p:cNvPr>
          <p:cNvPicPr>
            <a:picLocks noChangeAspect="1"/>
          </p:cNvPicPr>
          <p:nvPr/>
        </p:nvPicPr>
        <p:blipFill rotWithShape="1">
          <a:blip r:embed="rId3">
            <a:extLst>
              <a:ext uri="{28A0092B-C50C-407E-A947-70E740481C1C}">
                <a14:useLocalDpi xmlns:a14="http://schemas.microsoft.com/office/drawing/2010/main" val="0"/>
              </a:ext>
            </a:extLst>
          </a:blip>
          <a:srcRect b="5292"/>
          <a:stretch/>
        </p:blipFill>
        <p:spPr>
          <a:xfrm>
            <a:off x="666750" y="1200151"/>
            <a:ext cx="10858497" cy="5141962"/>
          </a:xfrm>
          <a:prstGeom prst="rect">
            <a:avLst/>
          </a:prstGeom>
        </p:spPr>
      </p:pic>
    </p:spTree>
    <p:extLst>
      <p:ext uri="{BB962C8B-B14F-4D97-AF65-F5344CB8AC3E}">
        <p14:creationId xmlns:p14="http://schemas.microsoft.com/office/powerpoint/2010/main" val="1441698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Analysis and Discussion</a:t>
            </a:r>
          </a:p>
        </p:txBody>
      </p:sp>
      <p:sp>
        <p:nvSpPr>
          <p:cNvPr id="2" name="椭圆 1">
            <a:extLst>
              <a:ext uri="{FF2B5EF4-FFF2-40B4-BE49-F238E27FC236}">
                <a16:creationId xmlns:a16="http://schemas.microsoft.com/office/drawing/2014/main" id="{D7DB985F-0F98-4B7F-28BD-BBE1B5BF2C35}"/>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 name="椭圆 4">
            <a:extLst>
              <a:ext uri="{FF2B5EF4-FFF2-40B4-BE49-F238E27FC236}">
                <a16:creationId xmlns:a16="http://schemas.microsoft.com/office/drawing/2014/main" id="{450F477D-09E9-60F1-4607-6E13BF9DE600}"/>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8DBA10C6-43A9-F5C4-2127-82E35123A365}"/>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7" name="椭圆 6">
            <a:extLst>
              <a:ext uri="{FF2B5EF4-FFF2-40B4-BE49-F238E27FC236}">
                <a16:creationId xmlns:a16="http://schemas.microsoft.com/office/drawing/2014/main" id="{1BE41030-2EF7-3950-A76C-9AB46052FDBA}"/>
              </a:ext>
            </a:extLst>
          </p:cNvPr>
          <p:cNvSpPr/>
          <p:nvPr/>
        </p:nvSpPr>
        <p:spPr>
          <a:xfrm>
            <a:off x="10689430" y="552451"/>
            <a:ext cx="361950" cy="361950"/>
          </a:xfrm>
          <a:prstGeom prst="ellipse">
            <a:avLst/>
          </a:prstGeom>
          <a:solidFill>
            <a:srgbClr val="B4C7E7"/>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椭圆 7">
            <a:extLst>
              <a:ext uri="{FF2B5EF4-FFF2-40B4-BE49-F238E27FC236}">
                <a16:creationId xmlns:a16="http://schemas.microsoft.com/office/drawing/2014/main" id="{89183956-8CE7-103A-387E-54D02AEE96C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7A71CF0B-1081-540A-E5F6-EF25CA6911D6}"/>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4" name="图片 3">
            <a:extLst>
              <a:ext uri="{FF2B5EF4-FFF2-40B4-BE49-F238E27FC236}">
                <a16:creationId xmlns:a16="http://schemas.microsoft.com/office/drawing/2014/main" id="{3A884633-0FE8-41EE-9ED5-211CB9828914}"/>
              </a:ext>
            </a:extLst>
          </p:cNvPr>
          <p:cNvPicPr>
            <a:picLocks noChangeAspect="1"/>
          </p:cNvPicPr>
          <p:nvPr/>
        </p:nvPicPr>
        <p:blipFill>
          <a:blip r:embed="rId3"/>
          <a:stretch>
            <a:fillRect/>
          </a:stretch>
        </p:blipFill>
        <p:spPr>
          <a:xfrm>
            <a:off x="666751" y="1570991"/>
            <a:ext cx="2714625" cy="2850355"/>
          </a:xfrm>
          <a:prstGeom prst="rect">
            <a:avLst/>
          </a:prstGeom>
        </p:spPr>
      </p:pic>
      <p:pic>
        <p:nvPicPr>
          <p:cNvPr id="9" name="图片 8">
            <a:extLst>
              <a:ext uri="{FF2B5EF4-FFF2-40B4-BE49-F238E27FC236}">
                <a16:creationId xmlns:a16="http://schemas.microsoft.com/office/drawing/2014/main" id="{99465B10-F0E4-4DA9-891A-AE87D055E8EC}"/>
              </a:ext>
            </a:extLst>
          </p:cNvPr>
          <p:cNvPicPr>
            <a:picLocks noChangeAspect="1"/>
          </p:cNvPicPr>
          <p:nvPr/>
        </p:nvPicPr>
        <p:blipFill>
          <a:blip r:embed="rId4"/>
          <a:stretch>
            <a:fillRect/>
          </a:stretch>
        </p:blipFill>
        <p:spPr>
          <a:xfrm>
            <a:off x="3381376" y="1570991"/>
            <a:ext cx="2714625" cy="2850355"/>
          </a:xfrm>
          <a:prstGeom prst="rect">
            <a:avLst/>
          </a:prstGeom>
        </p:spPr>
      </p:pic>
      <p:pic>
        <p:nvPicPr>
          <p:cNvPr id="10" name="图片 9">
            <a:extLst>
              <a:ext uri="{FF2B5EF4-FFF2-40B4-BE49-F238E27FC236}">
                <a16:creationId xmlns:a16="http://schemas.microsoft.com/office/drawing/2014/main" id="{0D6C40D7-474B-464C-B0A3-3A7E4C71A16F}"/>
              </a:ext>
            </a:extLst>
          </p:cNvPr>
          <p:cNvPicPr>
            <a:picLocks noChangeAspect="1"/>
          </p:cNvPicPr>
          <p:nvPr/>
        </p:nvPicPr>
        <p:blipFill>
          <a:blip r:embed="rId5"/>
          <a:stretch>
            <a:fillRect/>
          </a:stretch>
        </p:blipFill>
        <p:spPr>
          <a:xfrm>
            <a:off x="6096000" y="1570991"/>
            <a:ext cx="2714625" cy="2850355"/>
          </a:xfrm>
          <a:prstGeom prst="rect">
            <a:avLst/>
          </a:prstGeom>
        </p:spPr>
      </p:pic>
      <p:pic>
        <p:nvPicPr>
          <p:cNvPr id="11" name="图片 10">
            <a:extLst>
              <a:ext uri="{FF2B5EF4-FFF2-40B4-BE49-F238E27FC236}">
                <a16:creationId xmlns:a16="http://schemas.microsoft.com/office/drawing/2014/main" id="{EA34B1C1-7E2B-4104-A0D8-5A12ED00482F}"/>
              </a:ext>
            </a:extLst>
          </p:cNvPr>
          <p:cNvPicPr>
            <a:picLocks noChangeAspect="1"/>
          </p:cNvPicPr>
          <p:nvPr/>
        </p:nvPicPr>
        <p:blipFill>
          <a:blip r:embed="rId6"/>
          <a:stretch>
            <a:fillRect/>
          </a:stretch>
        </p:blipFill>
        <p:spPr>
          <a:xfrm>
            <a:off x="8810625" y="1570991"/>
            <a:ext cx="2714625" cy="2850355"/>
          </a:xfrm>
          <a:prstGeom prst="rect">
            <a:avLst/>
          </a:prstGeom>
        </p:spPr>
      </p:pic>
      <p:graphicFrame>
        <p:nvGraphicFramePr>
          <p:cNvPr id="13" name="表格 15">
            <a:extLst>
              <a:ext uri="{FF2B5EF4-FFF2-40B4-BE49-F238E27FC236}">
                <a16:creationId xmlns:a16="http://schemas.microsoft.com/office/drawing/2014/main" id="{DC82AE08-42F3-4D66-8B80-A0052B7FA8DB}"/>
              </a:ext>
            </a:extLst>
          </p:cNvPr>
          <p:cNvGraphicFramePr>
            <a:graphicFrameLocks noGrp="1"/>
          </p:cNvGraphicFramePr>
          <p:nvPr>
            <p:extLst>
              <p:ext uri="{D42A27DB-BD31-4B8C-83A1-F6EECF244321}">
                <p14:modId xmlns:p14="http://schemas.microsoft.com/office/powerpoint/2010/main" val="555765664"/>
              </p:ext>
            </p:extLst>
          </p:nvPr>
        </p:nvGraphicFramePr>
        <p:xfrm>
          <a:off x="666749" y="1200151"/>
          <a:ext cx="10858496" cy="370840"/>
        </p:xfrm>
        <a:graphic>
          <a:graphicData uri="http://schemas.openxmlformats.org/drawingml/2006/table">
            <a:tbl>
              <a:tblPr firstRow="1" bandRow="1">
                <a:tableStyleId>{2D5ABB26-0587-4C30-8999-92F81FD0307C}</a:tableStyleId>
              </a:tblPr>
              <a:tblGrid>
                <a:gridCol w="2714624">
                  <a:extLst>
                    <a:ext uri="{9D8B030D-6E8A-4147-A177-3AD203B41FA5}">
                      <a16:colId xmlns:a16="http://schemas.microsoft.com/office/drawing/2014/main" val="1110894080"/>
                    </a:ext>
                  </a:extLst>
                </a:gridCol>
                <a:gridCol w="2714624">
                  <a:extLst>
                    <a:ext uri="{9D8B030D-6E8A-4147-A177-3AD203B41FA5}">
                      <a16:colId xmlns:a16="http://schemas.microsoft.com/office/drawing/2014/main" val="27706086"/>
                    </a:ext>
                  </a:extLst>
                </a:gridCol>
                <a:gridCol w="2714624">
                  <a:extLst>
                    <a:ext uri="{9D8B030D-6E8A-4147-A177-3AD203B41FA5}">
                      <a16:colId xmlns:a16="http://schemas.microsoft.com/office/drawing/2014/main" val="3912758716"/>
                    </a:ext>
                  </a:extLst>
                </a:gridCol>
                <a:gridCol w="2714624">
                  <a:extLst>
                    <a:ext uri="{9D8B030D-6E8A-4147-A177-3AD203B41FA5}">
                      <a16:colId xmlns:a16="http://schemas.microsoft.com/office/drawing/2014/main" val="70255984"/>
                    </a:ext>
                  </a:extLst>
                </a:gridCol>
              </a:tblGrid>
              <a:tr h="370840">
                <a:tc>
                  <a:txBody>
                    <a:bodyPr/>
                    <a:lstStyle/>
                    <a:p>
                      <a:pPr algn="ctr"/>
                      <a:r>
                        <a:rPr lang="en-US" altLang="zh-CN" b="1" dirty="0">
                          <a:solidFill>
                            <a:srgbClr val="0070C0"/>
                          </a:solidFill>
                        </a:rPr>
                        <a:t>train / epsilon</a:t>
                      </a:r>
                      <a:endParaRPr lang="zh-CN" altLang="en-US" b="1" dirty="0">
                        <a:solidFill>
                          <a:srgbClr val="0070C0"/>
                        </a:solidFill>
                      </a:endParaRPr>
                    </a:p>
                  </a:txBody>
                  <a:tcPr/>
                </a:tc>
                <a:tc>
                  <a:txBody>
                    <a:bodyPr/>
                    <a:lstStyle/>
                    <a:p>
                      <a:pPr algn="ctr"/>
                      <a:r>
                        <a:rPr lang="en-US" altLang="zh-CN" b="1" dirty="0">
                          <a:solidFill>
                            <a:srgbClr val="0070C0"/>
                          </a:solidFill>
                        </a:rPr>
                        <a:t>train / loss</a:t>
                      </a:r>
                      <a:endParaRPr lang="zh-CN" altLang="en-US" b="1" dirty="0">
                        <a:solidFill>
                          <a:srgbClr val="0070C0"/>
                        </a:solidFill>
                      </a:endParaRPr>
                    </a:p>
                  </a:txBody>
                  <a:tcPr/>
                </a:tc>
                <a:tc>
                  <a:txBody>
                    <a:bodyPr/>
                    <a:lstStyle/>
                    <a:p>
                      <a:pPr algn="ctr"/>
                      <a:r>
                        <a:rPr lang="en-US" altLang="zh-CN" b="1" dirty="0">
                          <a:solidFill>
                            <a:srgbClr val="0070C0"/>
                          </a:solidFill>
                        </a:rPr>
                        <a:t>train / reward</a:t>
                      </a:r>
                      <a:endParaRPr lang="zh-CN" altLang="en-US" b="1" dirty="0">
                        <a:solidFill>
                          <a:srgbClr val="0070C0"/>
                        </a:solidFill>
                      </a:endParaRPr>
                    </a:p>
                  </a:txBody>
                  <a:tcPr/>
                </a:tc>
                <a:tc>
                  <a:txBody>
                    <a:bodyPr/>
                    <a:lstStyle/>
                    <a:p>
                      <a:pPr algn="ctr"/>
                      <a:r>
                        <a:rPr lang="en-US" altLang="zh-CN" b="1" dirty="0">
                          <a:solidFill>
                            <a:srgbClr val="0070C0"/>
                          </a:solidFill>
                        </a:rPr>
                        <a:t>valid / reward</a:t>
                      </a:r>
                      <a:endParaRPr lang="zh-CN" altLang="en-US" b="1" dirty="0">
                        <a:solidFill>
                          <a:srgbClr val="0070C0"/>
                        </a:solidFill>
                      </a:endParaRPr>
                    </a:p>
                  </a:txBody>
                  <a:tcPr/>
                </a:tc>
                <a:extLst>
                  <a:ext uri="{0D108BD9-81ED-4DB2-BD59-A6C34878D82A}">
                    <a16:rowId xmlns:a16="http://schemas.microsoft.com/office/drawing/2014/main" val="1155429565"/>
                  </a:ext>
                </a:extLst>
              </a:tr>
            </a:tbl>
          </a:graphicData>
        </a:graphic>
      </p:graphicFrame>
      <p:graphicFrame>
        <p:nvGraphicFramePr>
          <p:cNvPr id="16" name="表格 15">
            <a:extLst>
              <a:ext uri="{FF2B5EF4-FFF2-40B4-BE49-F238E27FC236}">
                <a16:creationId xmlns:a16="http://schemas.microsoft.com/office/drawing/2014/main" id="{2C91871C-B241-477C-B4A0-EE8B212CCEDA}"/>
              </a:ext>
            </a:extLst>
          </p:cNvPr>
          <p:cNvGraphicFramePr>
            <a:graphicFrameLocks noGrp="1"/>
          </p:cNvGraphicFramePr>
          <p:nvPr>
            <p:extLst>
              <p:ext uri="{D42A27DB-BD31-4B8C-83A1-F6EECF244321}">
                <p14:modId xmlns:p14="http://schemas.microsoft.com/office/powerpoint/2010/main" val="2776173490"/>
              </p:ext>
            </p:extLst>
          </p:nvPr>
        </p:nvGraphicFramePr>
        <p:xfrm>
          <a:off x="666749" y="4421346"/>
          <a:ext cx="10858496" cy="579120"/>
        </p:xfrm>
        <a:graphic>
          <a:graphicData uri="http://schemas.openxmlformats.org/drawingml/2006/table">
            <a:tbl>
              <a:tblPr firstRow="1" bandRow="1">
                <a:tableStyleId>{2D5ABB26-0587-4C30-8999-92F81FD0307C}</a:tableStyleId>
              </a:tblPr>
              <a:tblGrid>
                <a:gridCol w="2714624">
                  <a:extLst>
                    <a:ext uri="{9D8B030D-6E8A-4147-A177-3AD203B41FA5}">
                      <a16:colId xmlns:a16="http://schemas.microsoft.com/office/drawing/2014/main" val="1110894080"/>
                    </a:ext>
                  </a:extLst>
                </a:gridCol>
                <a:gridCol w="2714624">
                  <a:extLst>
                    <a:ext uri="{9D8B030D-6E8A-4147-A177-3AD203B41FA5}">
                      <a16:colId xmlns:a16="http://schemas.microsoft.com/office/drawing/2014/main" val="27706086"/>
                    </a:ext>
                  </a:extLst>
                </a:gridCol>
                <a:gridCol w="2714624">
                  <a:extLst>
                    <a:ext uri="{9D8B030D-6E8A-4147-A177-3AD203B41FA5}">
                      <a16:colId xmlns:a16="http://schemas.microsoft.com/office/drawing/2014/main" val="3912758716"/>
                    </a:ext>
                  </a:extLst>
                </a:gridCol>
                <a:gridCol w="2714624">
                  <a:extLst>
                    <a:ext uri="{9D8B030D-6E8A-4147-A177-3AD203B41FA5}">
                      <a16:colId xmlns:a16="http://schemas.microsoft.com/office/drawing/2014/main" val="70255984"/>
                    </a:ext>
                  </a:extLst>
                </a:gridCol>
              </a:tblGrid>
              <a:tr h="370840">
                <a:tc>
                  <a:txBody>
                    <a:bodyPr/>
                    <a:lstStyle/>
                    <a:p>
                      <a:pPr algn="ctr"/>
                      <a:r>
                        <a:rPr lang="en-US" altLang="zh-CN" sz="1600" b="1" dirty="0">
                          <a:solidFill>
                            <a:srgbClr val="455A61"/>
                          </a:solidFill>
                        </a:rPr>
                        <a:t>Decline of ε (Exploration Rate) During Training</a:t>
                      </a:r>
                      <a:endParaRPr lang="zh-CN" altLang="en-US" sz="1600" b="1" dirty="0">
                        <a:solidFill>
                          <a:srgbClr val="455A61"/>
                        </a:solidFill>
                      </a:endParaRPr>
                    </a:p>
                  </a:txBody>
                  <a:tcPr anchor="ctr"/>
                </a:tc>
                <a:tc>
                  <a:txBody>
                    <a:bodyPr/>
                    <a:lstStyle/>
                    <a:p>
                      <a:pPr algn="ctr"/>
                      <a:r>
                        <a:rPr lang="en-US" altLang="zh-CN" sz="1600" b="1" dirty="0">
                          <a:solidFill>
                            <a:srgbClr val="455A61"/>
                          </a:solidFill>
                        </a:rPr>
                        <a:t>Training Loss Decrease</a:t>
                      </a:r>
                      <a:endParaRPr lang="zh-CN" altLang="en-US" sz="1600" b="1" dirty="0">
                        <a:solidFill>
                          <a:srgbClr val="455A61"/>
                        </a:solidFill>
                      </a:endParaRPr>
                    </a:p>
                  </a:txBody>
                  <a:tcPr anchor="ctr"/>
                </a:tc>
                <a:tc>
                  <a:txBody>
                    <a:bodyPr/>
                    <a:lstStyle/>
                    <a:p>
                      <a:pPr algn="ctr"/>
                      <a:r>
                        <a:rPr lang="en-US" altLang="zh-CN" sz="1600" b="1" dirty="0">
                          <a:solidFill>
                            <a:srgbClr val="455A61"/>
                          </a:solidFill>
                        </a:rPr>
                        <a:t>Increase in Training Rewards</a:t>
                      </a:r>
                      <a:endParaRPr lang="zh-CN" altLang="en-US" sz="1600" b="1" dirty="0">
                        <a:solidFill>
                          <a:srgbClr val="455A61"/>
                        </a:solidFill>
                      </a:endParaRPr>
                    </a:p>
                  </a:txBody>
                  <a:tcPr anchor="ctr"/>
                </a:tc>
                <a:tc>
                  <a:txBody>
                    <a:bodyPr/>
                    <a:lstStyle/>
                    <a:p>
                      <a:pPr algn="ctr"/>
                      <a:r>
                        <a:rPr lang="en-US" altLang="zh-CN" sz="1600" b="1" dirty="0">
                          <a:solidFill>
                            <a:srgbClr val="455A61"/>
                          </a:solidFill>
                        </a:rPr>
                        <a:t>Validation Rewards</a:t>
                      </a:r>
                      <a:endParaRPr lang="zh-CN" altLang="en-US" sz="1600" b="1" dirty="0">
                        <a:solidFill>
                          <a:srgbClr val="455A61"/>
                        </a:solidFill>
                      </a:endParaRPr>
                    </a:p>
                  </a:txBody>
                  <a:tcPr anchor="ctr"/>
                </a:tc>
                <a:extLst>
                  <a:ext uri="{0D108BD9-81ED-4DB2-BD59-A6C34878D82A}">
                    <a16:rowId xmlns:a16="http://schemas.microsoft.com/office/drawing/2014/main" val="1155429565"/>
                  </a:ext>
                </a:extLst>
              </a:tr>
            </a:tbl>
          </a:graphicData>
        </a:graphic>
      </p:graphicFrame>
      <p:sp>
        <p:nvSpPr>
          <p:cNvPr id="18" name="文本框 17">
            <a:extLst>
              <a:ext uri="{FF2B5EF4-FFF2-40B4-BE49-F238E27FC236}">
                <a16:creationId xmlns:a16="http://schemas.microsoft.com/office/drawing/2014/main" id="{7F1B475C-92CA-4107-85CC-095E64596851}"/>
              </a:ext>
            </a:extLst>
          </p:cNvPr>
          <p:cNvSpPr txBox="1"/>
          <p:nvPr/>
        </p:nvSpPr>
        <p:spPr>
          <a:xfrm>
            <a:off x="666749" y="5157696"/>
            <a:ext cx="10858496" cy="1477328"/>
          </a:xfrm>
          <a:prstGeom prst="rect">
            <a:avLst/>
          </a:prstGeom>
          <a:noFill/>
        </p:spPr>
        <p:txBody>
          <a:bodyPr wrap="square">
            <a:spAutoFit/>
          </a:bodyPr>
          <a:lstStyle/>
          <a:p>
            <a:pPr algn="just"/>
            <a:r>
              <a:rPr lang="en-US" altLang="zh-CN" b="0" i="0" dirty="0">
                <a:solidFill>
                  <a:srgbClr val="455A61"/>
                </a:solidFill>
                <a:effectLst/>
                <a:latin typeface="ui-sans-serif"/>
              </a:rPr>
              <a:t>Our reinforcement learning model demonstrated </a:t>
            </a:r>
            <a:r>
              <a:rPr lang="en-US" altLang="zh-CN" b="1" i="0" dirty="0">
                <a:solidFill>
                  <a:srgbClr val="0070C0"/>
                </a:solidFill>
                <a:effectLst/>
                <a:latin typeface="ui-sans-serif"/>
              </a:rPr>
              <a:t>a consistent ability to learn and adapt to the environment </a:t>
            </a:r>
            <a:r>
              <a:rPr lang="en-US" altLang="zh-CN" b="0" i="0" dirty="0">
                <a:solidFill>
                  <a:srgbClr val="455A61"/>
                </a:solidFill>
                <a:effectLst/>
                <a:latin typeface="ui-sans-serif"/>
              </a:rPr>
              <a:t>during training. The appropriate reduction in ε, the continuous decrease in loss, and the steady increase in rewards all indicate that the model has made progress in the experiment. Additionally, the model's performance during the validation phase suggests it has </a:t>
            </a:r>
            <a:r>
              <a:rPr lang="en-US" altLang="zh-CN" b="1" i="0" dirty="0">
                <a:solidFill>
                  <a:srgbClr val="0070C0"/>
                </a:solidFill>
                <a:effectLst/>
                <a:latin typeface="ui-sans-serif"/>
              </a:rPr>
              <a:t>good generalization capabilities</a:t>
            </a:r>
            <a:r>
              <a:rPr lang="en-US" altLang="zh-CN" b="0" i="0" dirty="0">
                <a:solidFill>
                  <a:srgbClr val="455A61"/>
                </a:solidFill>
                <a:effectLst/>
                <a:latin typeface="ui-sans-serif"/>
              </a:rPr>
              <a:t>. </a:t>
            </a:r>
            <a:r>
              <a:rPr lang="en-US" altLang="zh-CN" dirty="0">
                <a:solidFill>
                  <a:srgbClr val="455A61"/>
                </a:solidFill>
                <a:latin typeface="ui-sans-serif"/>
              </a:rPr>
              <a:t>We</a:t>
            </a:r>
            <a:r>
              <a:rPr lang="en-US" altLang="zh-CN" b="0" i="0" dirty="0">
                <a:solidFill>
                  <a:srgbClr val="455A61"/>
                </a:solidFill>
                <a:effectLst/>
                <a:latin typeface="ui-sans-serif"/>
              </a:rPr>
              <a:t> can further adjust the training parameters and experiment with different reward structures to optimize the model's performance and stability.</a:t>
            </a:r>
            <a:endParaRPr lang="zh-CN" altLang="en-US" dirty="0">
              <a:solidFill>
                <a:srgbClr val="455A61"/>
              </a:solidFill>
            </a:endParaRPr>
          </a:p>
        </p:txBody>
      </p:sp>
    </p:spTree>
    <p:extLst>
      <p:ext uri="{BB962C8B-B14F-4D97-AF65-F5344CB8AC3E}">
        <p14:creationId xmlns:p14="http://schemas.microsoft.com/office/powerpoint/2010/main" val="1569990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964C7AAB-5F8B-F356-A714-5ACDCEE7330E}"/>
              </a:ext>
            </a:extLst>
          </p:cNvPr>
          <p:cNvSpPr txBox="1">
            <a:spLocks/>
          </p:cNvSpPr>
          <p:nvPr/>
        </p:nvSpPr>
        <p:spPr>
          <a:xfrm>
            <a:off x="1103317" y="2286000"/>
            <a:ext cx="7307258" cy="8282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40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Thanks for </a:t>
            </a:r>
            <a:r>
              <a:rPr lang="en-US" altLang="zh-CN" sz="4000" dirty="0">
                <a:solidFill>
                  <a:prstClr val="black"/>
                </a:solidFill>
                <a:latin typeface="微软雅黑"/>
                <a:ea typeface="微软雅黑" panose="020B0503020204020204" pitchFamily="34" charset="-122"/>
              </a:rPr>
              <a:t>Your Listening!</a:t>
            </a:r>
            <a:endParaRPr kumimoji="0" lang="en-US" altLang="zh-CN" sz="40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endParaRPr>
          </a:p>
        </p:txBody>
      </p:sp>
      <p:sp>
        <p:nvSpPr>
          <p:cNvPr id="2" name="文本框 1">
            <a:extLst>
              <a:ext uri="{FF2B5EF4-FFF2-40B4-BE49-F238E27FC236}">
                <a16:creationId xmlns:a16="http://schemas.microsoft.com/office/drawing/2014/main" id="{BDDF5B8C-28CC-7B03-6D47-FAFBA25DADC2}"/>
              </a:ext>
            </a:extLst>
          </p:cNvPr>
          <p:cNvSpPr txBox="1"/>
          <p:nvPr/>
        </p:nvSpPr>
        <p:spPr>
          <a:xfrm>
            <a:off x="85725" y="95250"/>
            <a:ext cx="4505325" cy="338554"/>
          </a:xfrm>
          <a:prstGeom prst="rect">
            <a:avLst/>
          </a:prstGeom>
          <a:noFill/>
        </p:spPr>
        <p:txBody>
          <a:bodyPr wrap="square">
            <a:spAutoFit/>
          </a:bodyPr>
          <a:lstStyle/>
          <a:p>
            <a:r>
              <a:rPr lang="en-US" altLang="zh-CN" sz="1600" b="1" dirty="0"/>
              <a:t>Introduction to Artificial Intelligence 2024</a:t>
            </a:r>
            <a:endParaRPr lang="zh-CN" altLang="en-US" sz="1600" b="1" dirty="0"/>
          </a:p>
        </p:txBody>
      </p:sp>
      <p:sp>
        <p:nvSpPr>
          <p:cNvPr id="6" name="标题 1">
            <a:extLst>
              <a:ext uri="{FF2B5EF4-FFF2-40B4-BE49-F238E27FC236}">
                <a16:creationId xmlns:a16="http://schemas.microsoft.com/office/drawing/2014/main" id="{23AC837B-4509-4393-958B-96093B23FC4A}"/>
              </a:ext>
            </a:extLst>
          </p:cNvPr>
          <p:cNvSpPr txBox="1">
            <a:spLocks/>
          </p:cNvSpPr>
          <p:nvPr/>
        </p:nvSpPr>
        <p:spPr>
          <a:xfrm>
            <a:off x="3219289" y="3872057"/>
            <a:ext cx="5475824" cy="8282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a:lnSpc>
                <a:spcPct val="150000"/>
              </a:lnSpc>
            </a:pPr>
            <a:r>
              <a:rPr lang="en-US" altLang="zh-CN" sz="2000" dirty="0">
                <a:solidFill>
                  <a:srgbClr val="0070C0"/>
                </a:solidFill>
                <a:latin typeface="+mj-lt"/>
                <a:ea typeface="微软雅黑" panose="020B0503020204020204" pitchFamily="34" charset="-122"/>
              </a:rPr>
              <a:t>Reinforcement Learning Lab:</a:t>
            </a:r>
            <a:br>
              <a:rPr lang="en-US" altLang="zh-CN" sz="2000" dirty="0">
                <a:latin typeface="+mj-lt"/>
                <a:ea typeface="微软雅黑" panose="020B0503020204020204" pitchFamily="34" charset="-122"/>
              </a:rPr>
            </a:br>
            <a:r>
              <a:rPr lang="en-US" altLang="zh-CN" sz="2000" dirty="0">
                <a:latin typeface="+mj-lt"/>
                <a:ea typeface="微软雅黑" panose="020B0503020204020204" pitchFamily="34" charset="-122"/>
              </a:rPr>
              <a:t>Lunar Lander Based on Deep Q-Network</a:t>
            </a:r>
            <a:endParaRPr lang="en-US" altLang="zh-CN" sz="1200" dirty="0">
              <a:latin typeface="+mj-lt"/>
              <a:ea typeface="微软雅黑" panose="020B0503020204020204" pitchFamily="34" charset="-122"/>
            </a:endParaRPr>
          </a:p>
        </p:txBody>
      </p:sp>
      <p:sp>
        <p:nvSpPr>
          <p:cNvPr id="10" name="标题 1">
            <a:extLst>
              <a:ext uri="{FF2B5EF4-FFF2-40B4-BE49-F238E27FC236}">
                <a16:creationId xmlns:a16="http://schemas.microsoft.com/office/drawing/2014/main" id="{FC6566E1-9BF2-D326-F3F0-01FF316D49AD}"/>
              </a:ext>
            </a:extLst>
          </p:cNvPr>
          <p:cNvSpPr txBox="1">
            <a:spLocks/>
          </p:cNvSpPr>
          <p:nvPr/>
        </p:nvSpPr>
        <p:spPr>
          <a:xfrm>
            <a:off x="3219289" y="5825407"/>
            <a:ext cx="4917100" cy="72460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Speaker: </a:t>
            </a:r>
            <a:r>
              <a:rPr kumimoji="0" lang="en-US" altLang="zh-CN" sz="1600" b="1" i="0" u="none" strike="noStrike" kern="1200" cap="none" spc="0" normalizeH="0" baseline="0" noProof="0" dirty="0" err="1">
                <a:ln>
                  <a:noFill/>
                </a:ln>
                <a:solidFill>
                  <a:prstClr val="black"/>
                </a:solidFill>
                <a:effectLst/>
                <a:uLnTx/>
                <a:uFillTx/>
                <a:latin typeface="微软雅黑"/>
                <a:ea typeface="微软雅黑" panose="020B0503020204020204" pitchFamily="34" charset="-122"/>
                <a:cs typeface="+mj-cs"/>
              </a:rPr>
              <a:t>Jishen</a:t>
            </a: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 Lin</a:t>
            </a:r>
            <a:endParaRPr lang="en-US" altLang="zh-CN" sz="1600" dirty="0">
              <a:solidFill>
                <a:prstClr val="black"/>
              </a:solidFill>
              <a:latin typeface="微软雅黑"/>
              <a:ea typeface="微软雅黑" panose="020B0503020204020204" pitchFamily="34" charset="-122"/>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Student ID: 2250758</a:t>
            </a:r>
          </a:p>
        </p:txBody>
      </p:sp>
      <p:sp>
        <p:nvSpPr>
          <p:cNvPr id="12" name="标题 1">
            <a:extLst>
              <a:ext uri="{FF2B5EF4-FFF2-40B4-BE49-F238E27FC236}">
                <a16:creationId xmlns:a16="http://schemas.microsoft.com/office/drawing/2014/main" id="{F04F1E80-4605-F9D2-73DA-07FF71C304BB}"/>
              </a:ext>
            </a:extLst>
          </p:cNvPr>
          <p:cNvSpPr txBox="1">
            <a:spLocks/>
          </p:cNvSpPr>
          <p:nvPr/>
        </p:nvSpPr>
        <p:spPr>
          <a:xfrm>
            <a:off x="10153651" y="6048374"/>
            <a:ext cx="1409700" cy="39733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a:ea typeface="微软雅黑" panose="020B0503020204020204" pitchFamily="34" charset="-122"/>
                <a:cs typeface="+mj-cs"/>
              </a:rPr>
              <a:t>2024-06-03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1734441" y="2979699"/>
            <a:ext cx="2523510" cy="743965"/>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tx1"/>
                </a:solidFill>
                <a:latin typeface="+mj-ea"/>
                <a:ea typeface="+mj-ea"/>
                <a:cs typeface="+mj-cs"/>
              </a:defRPr>
            </a:lvl1pPr>
          </a:lstStyle>
          <a:p>
            <a:pPr marL="0" marR="0" lvl="0" indent="0" algn="ctr" defTabSz="914400" rtl="0" eaLnBrk="1" fontAlgn="auto" latinLnBrk="0" hangingPunct="1">
              <a:lnSpc>
                <a:spcPct val="125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srgbClr val="002060"/>
                </a:solidFill>
                <a:effectLst/>
                <a:uLnTx/>
                <a:uFillTx/>
                <a:latin typeface="微软雅黑"/>
                <a:ea typeface="微软雅黑"/>
                <a:cs typeface="+mj-cs"/>
              </a:rPr>
              <a:t>Contents</a:t>
            </a:r>
            <a:endParaRPr kumimoji="0" lang="zh-CN" altLang="en-US" sz="3600" b="1" i="0" u="none" strike="noStrike" kern="1200" cap="none" spc="0" normalizeH="0" baseline="0" noProof="0" dirty="0">
              <a:ln>
                <a:noFill/>
              </a:ln>
              <a:solidFill>
                <a:srgbClr val="002060"/>
              </a:solidFill>
              <a:effectLst/>
              <a:uLnTx/>
              <a:uFillTx/>
              <a:latin typeface="微软雅黑"/>
              <a:ea typeface="微软雅黑"/>
              <a:cs typeface="+mj-cs"/>
            </a:endParaRPr>
          </a:p>
        </p:txBody>
      </p:sp>
      <p:cxnSp>
        <p:nvCxnSpPr>
          <p:cNvPr id="23" name="直接连接符 22"/>
          <p:cNvCxnSpPr>
            <a:cxnSpLocks/>
          </p:cNvCxnSpPr>
          <p:nvPr/>
        </p:nvCxnSpPr>
        <p:spPr>
          <a:xfrm>
            <a:off x="4505601" y="591422"/>
            <a:ext cx="0" cy="5520703"/>
          </a:xfrm>
          <a:prstGeom prst="line">
            <a:avLst/>
          </a:prstGeom>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1022761" y="2464481"/>
            <a:ext cx="1973435" cy="1831294"/>
            <a:chOff x="3499700" y="3154849"/>
            <a:chExt cx="1107440" cy="838200"/>
          </a:xfrm>
        </p:grpSpPr>
        <p:cxnSp>
          <p:nvCxnSpPr>
            <p:cNvPr id="45" name="直接连接符 44"/>
            <p:cNvCxnSpPr/>
            <p:nvPr/>
          </p:nvCxnSpPr>
          <p:spPr>
            <a:xfrm>
              <a:off x="3499700" y="3154849"/>
              <a:ext cx="1107440" cy="0"/>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711367" y="3992574"/>
              <a:ext cx="895773" cy="475"/>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711367" y="3154849"/>
              <a:ext cx="0" cy="837725"/>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607140" y="3154849"/>
              <a:ext cx="0" cy="130218"/>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607140" y="3862356"/>
              <a:ext cx="0" cy="130218"/>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6" name="椭圆 5"/>
          <p:cNvSpPr/>
          <p:nvPr/>
        </p:nvSpPr>
        <p:spPr>
          <a:xfrm>
            <a:off x="5063181" y="591422"/>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92C2460F-1A6D-B506-B1DA-3A572558FC74}"/>
              </a:ext>
            </a:extLst>
          </p:cNvPr>
          <p:cNvSpPr/>
          <p:nvPr/>
        </p:nvSpPr>
        <p:spPr>
          <a:xfrm>
            <a:off x="5063181" y="1566296"/>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2</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2351CEEC-EF15-8BC6-9603-28B1C4D310E8}"/>
              </a:ext>
            </a:extLst>
          </p:cNvPr>
          <p:cNvSpPr/>
          <p:nvPr/>
        </p:nvSpPr>
        <p:spPr>
          <a:xfrm>
            <a:off x="5063181" y="2541170"/>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3</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3" name="文本框 12">
            <a:extLst>
              <a:ext uri="{FF2B5EF4-FFF2-40B4-BE49-F238E27FC236}">
                <a16:creationId xmlns:a16="http://schemas.microsoft.com/office/drawing/2014/main" id="{C5B15E50-E71B-7CEF-3F6E-5F2574DFC72C}"/>
              </a:ext>
            </a:extLst>
          </p:cNvPr>
          <p:cNvSpPr txBox="1"/>
          <p:nvPr/>
        </p:nvSpPr>
        <p:spPr>
          <a:xfrm>
            <a:off x="5844390" y="693630"/>
            <a:ext cx="4261635" cy="44191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000" b="1" i="0" u="none" strike="noStrike" kern="1200" cap="none" spc="0" normalizeH="0" baseline="0" noProof="0" dirty="0">
                <a:ln>
                  <a:noFill/>
                </a:ln>
                <a:effectLst/>
                <a:uLnTx/>
                <a:uFillTx/>
                <a:latin typeface="微软雅黑"/>
                <a:ea typeface="微软雅黑"/>
                <a:cs typeface="+mn-cs"/>
              </a:rPr>
              <a:t>Introduction to the Experiment</a:t>
            </a:r>
          </a:p>
        </p:txBody>
      </p:sp>
      <p:sp>
        <p:nvSpPr>
          <p:cNvPr id="16" name="椭圆 15">
            <a:extLst>
              <a:ext uri="{FF2B5EF4-FFF2-40B4-BE49-F238E27FC236}">
                <a16:creationId xmlns:a16="http://schemas.microsoft.com/office/drawing/2014/main" id="{9653703C-6629-F4B2-5872-727A3FEDF2E6}"/>
              </a:ext>
            </a:extLst>
          </p:cNvPr>
          <p:cNvSpPr/>
          <p:nvPr/>
        </p:nvSpPr>
        <p:spPr>
          <a:xfrm>
            <a:off x="5063181" y="3516044"/>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4</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椭圆 19">
            <a:extLst>
              <a:ext uri="{FF2B5EF4-FFF2-40B4-BE49-F238E27FC236}">
                <a16:creationId xmlns:a16="http://schemas.microsoft.com/office/drawing/2014/main" id="{05D392E2-11A5-A328-A68C-7A4F6568A2A7}"/>
              </a:ext>
            </a:extLst>
          </p:cNvPr>
          <p:cNvSpPr/>
          <p:nvPr/>
        </p:nvSpPr>
        <p:spPr>
          <a:xfrm>
            <a:off x="5063181" y="4490918"/>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5</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 name="椭圆 1">
            <a:extLst>
              <a:ext uri="{FF2B5EF4-FFF2-40B4-BE49-F238E27FC236}">
                <a16:creationId xmlns:a16="http://schemas.microsoft.com/office/drawing/2014/main" id="{B720F24B-A5C1-03CD-CF19-D3F7928A2BB0}"/>
              </a:ext>
            </a:extLst>
          </p:cNvPr>
          <p:cNvSpPr/>
          <p:nvPr/>
        </p:nvSpPr>
        <p:spPr>
          <a:xfrm>
            <a:off x="5063181" y="5465793"/>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6</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 name="文本框 7">
            <a:extLst>
              <a:ext uri="{FF2B5EF4-FFF2-40B4-BE49-F238E27FC236}">
                <a16:creationId xmlns:a16="http://schemas.microsoft.com/office/drawing/2014/main" id="{C54991E5-2C14-C8A8-C341-BE675BE1E383}"/>
              </a:ext>
            </a:extLst>
          </p:cNvPr>
          <p:cNvSpPr txBox="1"/>
          <p:nvPr/>
        </p:nvSpPr>
        <p:spPr>
          <a:xfrm>
            <a:off x="5844390" y="1668504"/>
            <a:ext cx="4261635" cy="44191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000" b="1" i="0" u="none" strike="noStrike" kern="1200" cap="none" spc="0" normalizeH="0" baseline="0" noProof="0" dirty="0">
                <a:ln>
                  <a:noFill/>
                </a:ln>
                <a:effectLst/>
                <a:uLnTx/>
                <a:uFillTx/>
                <a:latin typeface="微软雅黑"/>
                <a:ea typeface="微软雅黑"/>
                <a:cs typeface="+mn-cs"/>
              </a:rPr>
              <a:t>Algorithm Overview</a:t>
            </a:r>
          </a:p>
        </p:txBody>
      </p:sp>
      <p:sp>
        <p:nvSpPr>
          <p:cNvPr id="11" name="文本框 10">
            <a:extLst>
              <a:ext uri="{FF2B5EF4-FFF2-40B4-BE49-F238E27FC236}">
                <a16:creationId xmlns:a16="http://schemas.microsoft.com/office/drawing/2014/main" id="{AC857B36-E540-133A-E3F1-44C7AD9FB4DF}"/>
              </a:ext>
            </a:extLst>
          </p:cNvPr>
          <p:cNvSpPr txBox="1"/>
          <p:nvPr/>
        </p:nvSpPr>
        <p:spPr>
          <a:xfrm>
            <a:off x="5844390" y="2643378"/>
            <a:ext cx="4261635" cy="44191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000" b="1" i="0" u="none" strike="noStrike" kern="1200" cap="none" spc="0" normalizeH="0" baseline="0" noProof="0" dirty="0">
                <a:ln>
                  <a:noFill/>
                </a:ln>
                <a:effectLst/>
                <a:uLnTx/>
                <a:uFillTx/>
                <a:latin typeface="微软雅黑"/>
                <a:ea typeface="微软雅黑"/>
                <a:cs typeface="+mn-cs"/>
              </a:rPr>
              <a:t>Experimental Setup</a:t>
            </a:r>
          </a:p>
        </p:txBody>
      </p:sp>
      <p:sp>
        <p:nvSpPr>
          <p:cNvPr id="14" name="文本框 13">
            <a:extLst>
              <a:ext uri="{FF2B5EF4-FFF2-40B4-BE49-F238E27FC236}">
                <a16:creationId xmlns:a16="http://schemas.microsoft.com/office/drawing/2014/main" id="{AA780993-7C44-A439-613B-15A90201EA97}"/>
              </a:ext>
            </a:extLst>
          </p:cNvPr>
          <p:cNvSpPr txBox="1"/>
          <p:nvPr/>
        </p:nvSpPr>
        <p:spPr>
          <a:xfrm>
            <a:off x="5844390" y="3613680"/>
            <a:ext cx="4261635" cy="44191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000" b="1" i="0" u="none" strike="noStrike" kern="1200" cap="none" spc="0" normalizeH="0" baseline="0" noProof="0" dirty="0">
                <a:ln>
                  <a:noFill/>
                </a:ln>
                <a:effectLst/>
                <a:uLnTx/>
                <a:uFillTx/>
                <a:latin typeface="微软雅黑"/>
                <a:ea typeface="微软雅黑"/>
                <a:cs typeface="+mn-cs"/>
              </a:rPr>
              <a:t>Experimental Results</a:t>
            </a:r>
          </a:p>
        </p:txBody>
      </p:sp>
      <p:sp>
        <p:nvSpPr>
          <p:cNvPr id="15" name="文本框 14">
            <a:extLst>
              <a:ext uri="{FF2B5EF4-FFF2-40B4-BE49-F238E27FC236}">
                <a16:creationId xmlns:a16="http://schemas.microsoft.com/office/drawing/2014/main" id="{7EA36F78-F382-9D87-83EB-7581D26F680A}"/>
              </a:ext>
            </a:extLst>
          </p:cNvPr>
          <p:cNvSpPr txBox="1"/>
          <p:nvPr/>
        </p:nvSpPr>
        <p:spPr>
          <a:xfrm>
            <a:off x="5844390" y="4593126"/>
            <a:ext cx="4261635" cy="44191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000" b="1" i="0" u="none" strike="noStrike" kern="1200" cap="none" spc="0" normalizeH="0" baseline="0" noProof="0" dirty="0">
                <a:ln>
                  <a:noFill/>
                </a:ln>
                <a:effectLst/>
                <a:uLnTx/>
                <a:uFillTx/>
                <a:latin typeface="微软雅黑"/>
                <a:ea typeface="微软雅黑"/>
                <a:cs typeface="+mn-cs"/>
              </a:rPr>
              <a:t>Analysis and Discussion</a:t>
            </a:r>
          </a:p>
        </p:txBody>
      </p:sp>
      <p:sp>
        <p:nvSpPr>
          <p:cNvPr id="17" name="文本框 16">
            <a:extLst>
              <a:ext uri="{FF2B5EF4-FFF2-40B4-BE49-F238E27FC236}">
                <a16:creationId xmlns:a16="http://schemas.microsoft.com/office/drawing/2014/main" id="{34327BEE-E575-E9EA-B8DC-0B13907601F5}"/>
              </a:ext>
            </a:extLst>
          </p:cNvPr>
          <p:cNvSpPr txBox="1"/>
          <p:nvPr/>
        </p:nvSpPr>
        <p:spPr>
          <a:xfrm>
            <a:off x="5844390" y="5572572"/>
            <a:ext cx="4261635" cy="44191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000" b="1" i="0" u="none" strike="noStrike" kern="1200" cap="none" spc="0" normalizeH="0" baseline="0" noProof="0" dirty="0">
                <a:ln>
                  <a:noFill/>
                </a:ln>
                <a:effectLst/>
                <a:uLnTx/>
                <a:uFillTx/>
                <a:latin typeface="微软雅黑"/>
                <a:ea typeface="微软雅黑"/>
                <a:cs typeface="+mn-cs"/>
              </a:rPr>
              <a:t>References</a:t>
            </a:r>
          </a:p>
        </p:txBody>
      </p:sp>
    </p:spTree>
    <p:extLst>
      <p:ext uri="{BB962C8B-B14F-4D97-AF65-F5344CB8AC3E}">
        <p14:creationId xmlns:p14="http://schemas.microsoft.com/office/powerpoint/2010/main" val="227114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39FDFB9-2408-4772-841C-E5E1043278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2573" y="1204480"/>
            <a:ext cx="3982676" cy="4136276"/>
          </a:xfrm>
          <a:prstGeom prst="rect">
            <a:avLst/>
          </a:prstGeom>
        </p:spPr>
      </p:pic>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Introduction to the Experiment</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2" y="1057276"/>
            <a:ext cx="6121506" cy="206479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1.1</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Goal</a:t>
            </a:r>
          </a:p>
          <a:p>
            <a:pPr marL="0" marR="0" lvl="0" indent="0" algn="just" defTabSz="914400" rtl="0" eaLnBrk="1" fontAlgn="auto" latinLnBrk="0" hangingPunct="1">
              <a:lnSpc>
                <a:spcPct val="125000"/>
              </a:lnSpc>
              <a:spcBef>
                <a:spcPts val="0"/>
              </a:spcBef>
              <a:spcAft>
                <a:spcPts val="0"/>
              </a:spcAft>
              <a:buClrTx/>
              <a:buSzTx/>
              <a:buFontTx/>
              <a:buNone/>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The goal of the Lunar Lander environment is to land the lunar lander safely on the landing pad on the surface of the moon. The landing pad is designated by two flag poles and its center is at coordinates (0,0) but the lander is also allowed to land outside of the landing pad.</a:t>
            </a:r>
          </a:p>
        </p:txBody>
      </p:sp>
      <p:sp>
        <p:nvSpPr>
          <p:cNvPr id="4" name="椭圆 3">
            <a:extLst>
              <a:ext uri="{FF2B5EF4-FFF2-40B4-BE49-F238E27FC236}">
                <a16:creationId xmlns:a16="http://schemas.microsoft.com/office/drawing/2014/main" id="{083E9E55-D5A8-053F-B930-C2D0A1A23075}"/>
              </a:ext>
            </a:extLst>
          </p:cNvPr>
          <p:cNvSpPr/>
          <p:nvPr/>
        </p:nvSpPr>
        <p:spPr>
          <a:xfrm>
            <a:off x="8793956" y="552451"/>
            <a:ext cx="361950" cy="361950"/>
          </a:xfrm>
          <a:prstGeom prst="ellipse">
            <a:avLst/>
          </a:prstGeom>
          <a:solidFill>
            <a:srgbClr val="B4C7E7"/>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6" name="文本框 15">
            <a:extLst>
              <a:ext uri="{FF2B5EF4-FFF2-40B4-BE49-F238E27FC236}">
                <a16:creationId xmlns:a16="http://schemas.microsoft.com/office/drawing/2014/main" id="{7E7FB95A-6C74-4077-BDA0-13E88C28C316}"/>
              </a:ext>
            </a:extLst>
          </p:cNvPr>
          <p:cNvSpPr txBox="1"/>
          <p:nvPr/>
        </p:nvSpPr>
        <p:spPr>
          <a:xfrm>
            <a:off x="666752" y="3122072"/>
            <a:ext cx="6121506" cy="144924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1.2</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Starting State</a:t>
            </a:r>
          </a:p>
          <a:p>
            <a:pPr marL="0" marR="0" lvl="0" indent="0" algn="just" defTabSz="914400" rtl="0" eaLnBrk="1" fontAlgn="auto" latinLnBrk="0" hangingPunct="1">
              <a:lnSpc>
                <a:spcPct val="125000"/>
              </a:lnSpc>
              <a:spcBef>
                <a:spcPts val="0"/>
              </a:spcBef>
              <a:spcAft>
                <a:spcPts val="0"/>
              </a:spcAft>
              <a:buClrTx/>
              <a:buSzTx/>
              <a:buFontTx/>
              <a:buNone/>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The lander starts at the top center of the environment with a random initial force applied to its center of mass and has infinite fuel.</a:t>
            </a:r>
          </a:p>
        </p:txBody>
      </p:sp>
      <p:sp>
        <p:nvSpPr>
          <p:cNvPr id="15" name="文本框 14">
            <a:extLst>
              <a:ext uri="{FF2B5EF4-FFF2-40B4-BE49-F238E27FC236}">
                <a16:creationId xmlns:a16="http://schemas.microsoft.com/office/drawing/2014/main" id="{06D516F0-0810-44EB-822F-F98E40A8BAB6}"/>
              </a:ext>
            </a:extLst>
          </p:cNvPr>
          <p:cNvSpPr txBox="1"/>
          <p:nvPr/>
        </p:nvSpPr>
        <p:spPr>
          <a:xfrm>
            <a:off x="666753" y="4571315"/>
            <a:ext cx="3692766" cy="206479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1.3</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Action Space</a:t>
            </a:r>
          </a:p>
          <a:p>
            <a:pPr marL="0" marR="0" lvl="0" indent="0" algn="just" defTabSz="914400" rtl="0" eaLnBrk="1" fontAlgn="auto" latinLnBrk="0" hangingPunct="1">
              <a:lnSpc>
                <a:spcPct val="125000"/>
              </a:lnSpc>
              <a:spcBef>
                <a:spcPts val="0"/>
              </a:spcBef>
              <a:spcAft>
                <a:spcPts val="0"/>
              </a:spcAft>
              <a:buClrTx/>
              <a:buSzTx/>
              <a:buFontTx/>
              <a:buNone/>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The action space is </a:t>
            </a:r>
            <a:r>
              <a:rPr kumimoji="0" lang="en-US" altLang="zh-CN" sz="16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discrete</a:t>
            </a: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a:t>
            </a: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0: Do nothing</a:t>
            </a: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1: Fire left orientation engine</a:t>
            </a: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2: Fire main engine</a:t>
            </a: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3: Fire right orientation engine</a:t>
            </a:r>
          </a:p>
        </p:txBody>
      </p:sp>
      <p:sp>
        <p:nvSpPr>
          <p:cNvPr id="17" name="文本框 16">
            <a:extLst>
              <a:ext uri="{FF2B5EF4-FFF2-40B4-BE49-F238E27FC236}">
                <a16:creationId xmlns:a16="http://schemas.microsoft.com/office/drawing/2014/main" id="{0B7CD27D-B85F-412D-B871-4652D6A5D9B6}"/>
              </a:ext>
            </a:extLst>
          </p:cNvPr>
          <p:cNvSpPr txBox="1"/>
          <p:nvPr/>
        </p:nvSpPr>
        <p:spPr>
          <a:xfrm>
            <a:off x="4359518" y="4571315"/>
            <a:ext cx="4073282" cy="2064796"/>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1.4 Observation Space</a:t>
            </a:r>
          </a:p>
          <a:p>
            <a:pPr marR="0" lvl="0" algn="just" defTabSz="914400" rtl="0" eaLnBrk="1" fontAlgn="auto" latinLnBrk="0" hangingPunct="1">
              <a:lnSpc>
                <a:spcPct val="125000"/>
              </a:lnSpc>
              <a:spcBef>
                <a:spcPts val="0"/>
              </a:spcBef>
              <a:spcAft>
                <a:spcPts val="0"/>
              </a:spcAft>
              <a:buClrTx/>
              <a:buSzTx/>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The state is an </a:t>
            </a:r>
            <a:r>
              <a:rPr kumimoji="0" lang="en-US" altLang="zh-CN" sz="16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8-dimensional vector</a:t>
            </a: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a:t>
            </a: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x coordinate</a:t>
            </a: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lang="en-US" altLang="zh-CN" sz="1600" dirty="0">
                <a:solidFill>
                  <a:srgbClr val="455A61"/>
                </a:solidFill>
                <a:latin typeface="微软雅黑" panose="020B0503020204020204" pitchFamily="34" charset="-122"/>
                <a:ea typeface="微软雅黑" panose="020B0503020204020204" pitchFamily="34" charset="-122"/>
              </a:rPr>
              <a:t>y coordinate</a:t>
            </a: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x velocity</a:t>
            </a: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y velocity</a:t>
            </a:r>
          </a:p>
        </p:txBody>
      </p:sp>
      <p:sp>
        <p:nvSpPr>
          <p:cNvPr id="18" name="文本框 17">
            <a:extLst>
              <a:ext uri="{FF2B5EF4-FFF2-40B4-BE49-F238E27FC236}">
                <a16:creationId xmlns:a16="http://schemas.microsoft.com/office/drawing/2014/main" id="{988C3957-2BD9-4074-BB80-E79C497F99E8}"/>
              </a:ext>
            </a:extLst>
          </p:cNvPr>
          <p:cNvSpPr txBox="1"/>
          <p:nvPr/>
        </p:nvSpPr>
        <p:spPr>
          <a:xfrm>
            <a:off x="6546695" y="5340756"/>
            <a:ext cx="5061744" cy="1295355"/>
          </a:xfrm>
          <a:prstGeom prst="rect">
            <a:avLst/>
          </a:prstGeom>
          <a:noFill/>
        </p:spPr>
        <p:txBody>
          <a:bodyPr wrap="square" rtlCol="0">
            <a:spAutoFit/>
          </a:bodyPr>
          <a:lstStyle/>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Angle</a:t>
            </a: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Angular velocity</a:t>
            </a: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Boolean for left leg contact with the ground</a:t>
            </a:r>
          </a:p>
          <a:p>
            <a:pPr marL="342900" marR="0" lvl="0" indent="-342900" algn="just"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r>
              <a:rPr kumimoji="0" lang="en-US" altLang="zh-CN" sz="16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Boolean for right leg contact with the ground</a:t>
            </a:r>
          </a:p>
        </p:txBody>
      </p:sp>
    </p:spTree>
    <p:extLst>
      <p:ext uri="{BB962C8B-B14F-4D97-AF65-F5344CB8AC3E}">
        <p14:creationId xmlns:p14="http://schemas.microsoft.com/office/powerpoint/2010/main" val="3009053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Introduction to the Experiment</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5116272"/>
          </a:xfrm>
          <a:prstGeom prst="rect">
            <a:avLst/>
          </a:prstGeom>
          <a:noFill/>
        </p:spPr>
        <p:txBody>
          <a:bodyPr wrap="square" rtlCol="0">
            <a:spAutoFit/>
          </a:bodyPr>
          <a:lstStyle/>
          <a:p>
            <a:pPr algn="just">
              <a:lnSpc>
                <a:spcPct val="150000"/>
              </a:lnSpc>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1.5</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Rewards Mechanism</a:t>
            </a:r>
          </a:p>
          <a:p>
            <a:pPr algn="just">
              <a:lnSpc>
                <a:spcPct val="150000"/>
              </a:lnSpc>
              <a:defRPr/>
            </a:pPr>
            <a:r>
              <a:rPr kumimoji="0" lang="en-US" altLang="zh-CN"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For each step, the reward:</a:t>
            </a:r>
          </a:p>
          <a:p>
            <a:pPr marL="342900" indent="-342900" algn="just">
              <a:lnSpc>
                <a:spcPct val="150000"/>
              </a:lnSpc>
              <a:buFont typeface="Wingdings" panose="05000000000000000000" pitchFamily="2" charset="2"/>
              <a:buChar char="Ø"/>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Decreased proportionally to the distance to the landing pad</a:t>
            </a:r>
          </a:p>
          <a:p>
            <a:pPr marL="342900" indent="-342900" algn="just">
              <a:lnSpc>
                <a:spcPct val="150000"/>
              </a:lnSpc>
              <a:buFont typeface="Wingdings" panose="05000000000000000000" pitchFamily="2" charset="2"/>
              <a:buChar char="Ø"/>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Decreased proportionally to the speed of the lander</a:t>
            </a:r>
          </a:p>
          <a:p>
            <a:pPr marL="342900" indent="-342900" algn="just">
              <a:lnSpc>
                <a:spcPct val="150000"/>
              </a:lnSpc>
              <a:buFont typeface="Wingdings" panose="05000000000000000000" pitchFamily="2" charset="2"/>
              <a:buChar char="Ø"/>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Decreases proportionally to the angle with respect to the ground</a:t>
            </a:r>
          </a:p>
          <a:p>
            <a:pPr marL="342900" indent="-342900" algn="just">
              <a:lnSpc>
                <a:spcPct val="150000"/>
              </a:lnSpc>
              <a:buFont typeface="Wingdings" panose="05000000000000000000" pitchFamily="2" charset="2"/>
              <a:buChar char="Ø"/>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Increased by </a:t>
            </a:r>
            <a:r>
              <a:rPr kumimoji="0" lang="en-US" altLang="zh-CN"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10</a:t>
            </a: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 points for each leg in contact with the ground</a:t>
            </a:r>
          </a:p>
          <a:p>
            <a:pPr marL="342900" indent="-342900" algn="just">
              <a:lnSpc>
                <a:spcPct val="150000"/>
              </a:lnSpc>
              <a:buFont typeface="Wingdings" panose="05000000000000000000" pitchFamily="2" charset="2"/>
              <a:buChar char="Ø"/>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Decreased by </a:t>
            </a:r>
            <a:r>
              <a:rPr kumimoji="0" lang="en-US" altLang="zh-CN"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0.03</a:t>
            </a: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 when side engines are actioned</a:t>
            </a:r>
          </a:p>
          <a:p>
            <a:pPr marL="342900" indent="-342900" algn="just">
              <a:lnSpc>
                <a:spcPct val="150000"/>
              </a:lnSpc>
              <a:buFont typeface="Wingdings" panose="05000000000000000000" pitchFamily="2" charset="2"/>
              <a:buChar char="Ø"/>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Decreased by </a:t>
            </a:r>
            <a:r>
              <a:rPr kumimoji="0" lang="en-US" altLang="zh-CN"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0.3</a:t>
            </a: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 when the main engine is actioned</a:t>
            </a:r>
          </a:p>
          <a:p>
            <a:pPr algn="just">
              <a:lnSpc>
                <a:spcPct val="150000"/>
              </a:lnSpc>
              <a:defRPr/>
            </a:pPr>
            <a:r>
              <a:rPr kumimoji="0" lang="en-US" altLang="zh-CN" sz="2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An episode ends:</a:t>
            </a:r>
          </a:p>
          <a:p>
            <a:pPr marL="342900" indent="-342900" algn="just">
              <a:lnSpc>
                <a:spcPct val="150000"/>
              </a:lnSpc>
              <a:buFont typeface="Wingdings" panose="05000000000000000000" pitchFamily="2" charset="2"/>
              <a:buChar char="Ø"/>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Receives an additional reward of </a:t>
            </a:r>
            <a:r>
              <a:rPr kumimoji="0" lang="en-US" altLang="zh-CN"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+100</a:t>
            </a:r>
            <a:r>
              <a:rPr kumimoji="0" lang="en-US" altLang="zh-CN" sz="2000"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 </a:t>
            </a: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for landing safely</a:t>
            </a:r>
          </a:p>
          <a:p>
            <a:pPr marL="342900" indent="-342900" algn="just">
              <a:lnSpc>
                <a:spcPct val="150000"/>
              </a:lnSpc>
              <a:buFont typeface="Wingdings" panose="05000000000000000000" pitchFamily="2" charset="2"/>
              <a:buChar char="Ø"/>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Receives an additional penalty (negative reward) of </a:t>
            </a:r>
            <a:r>
              <a:rPr kumimoji="0" lang="en-US" altLang="zh-CN"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-100 </a:t>
            </a: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for crashing the lander.</a:t>
            </a:r>
          </a:p>
        </p:txBody>
      </p:sp>
      <p:sp>
        <p:nvSpPr>
          <p:cNvPr id="4" name="椭圆 3">
            <a:extLst>
              <a:ext uri="{FF2B5EF4-FFF2-40B4-BE49-F238E27FC236}">
                <a16:creationId xmlns:a16="http://schemas.microsoft.com/office/drawing/2014/main" id="{083E9E55-D5A8-053F-B930-C2D0A1A23075}"/>
              </a:ext>
            </a:extLst>
          </p:cNvPr>
          <p:cNvSpPr/>
          <p:nvPr/>
        </p:nvSpPr>
        <p:spPr>
          <a:xfrm>
            <a:off x="8793956" y="552451"/>
            <a:ext cx="361950" cy="361950"/>
          </a:xfrm>
          <a:prstGeom prst="ellipse">
            <a:avLst/>
          </a:prstGeom>
          <a:solidFill>
            <a:srgbClr val="B4C7E7"/>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Tree>
    <p:extLst>
      <p:ext uri="{BB962C8B-B14F-4D97-AF65-F5344CB8AC3E}">
        <p14:creationId xmlns:p14="http://schemas.microsoft.com/office/powerpoint/2010/main" val="1881982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2"/>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Algorithm Overview</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9962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Reinforcement Learning</a:t>
            </a:r>
          </a:p>
        </p:txBody>
      </p:sp>
      <p:sp>
        <p:nvSpPr>
          <p:cNvPr id="2" name="椭圆 1">
            <a:extLst>
              <a:ext uri="{FF2B5EF4-FFF2-40B4-BE49-F238E27FC236}">
                <a16:creationId xmlns:a16="http://schemas.microsoft.com/office/drawing/2014/main" id="{5D6D8BA5-0C87-58E0-D17E-4310280D14DF}"/>
              </a:ext>
            </a:extLst>
          </p:cNvPr>
          <p:cNvSpPr/>
          <p:nvPr/>
        </p:nvSpPr>
        <p:spPr>
          <a:xfrm>
            <a:off x="9267825" y="552451"/>
            <a:ext cx="361950" cy="361950"/>
          </a:xfrm>
          <a:prstGeom prst="ellipse">
            <a:avLst/>
          </a:prstGeom>
          <a:solidFill>
            <a:srgbClr val="B4C7E7"/>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 name="椭圆 4">
            <a:extLst>
              <a:ext uri="{FF2B5EF4-FFF2-40B4-BE49-F238E27FC236}">
                <a16:creationId xmlns:a16="http://schemas.microsoft.com/office/drawing/2014/main" id="{F818F107-DF0C-5A15-2D77-38C10E24555C}"/>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020A7839-6646-63CF-AF0B-4C87DD4DABDB}"/>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7" name="椭圆 6">
            <a:extLst>
              <a:ext uri="{FF2B5EF4-FFF2-40B4-BE49-F238E27FC236}">
                <a16:creationId xmlns:a16="http://schemas.microsoft.com/office/drawing/2014/main" id="{4E9E83CE-6E90-CFAD-D699-5BAE128FE6F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椭圆 7">
            <a:extLst>
              <a:ext uri="{FF2B5EF4-FFF2-40B4-BE49-F238E27FC236}">
                <a16:creationId xmlns:a16="http://schemas.microsoft.com/office/drawing/2014/main" id="{4D7876C8-C06A-D479-77E8-A0395733175B}"/>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6F2566F4-9692-33C5-BCD8-54A55059AD6A}"/>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aphicFrame>
        <p:nvGraphicFramePr>
          <p:cNvPr id="11" name="对象 10">
            <a:extLst>
              <a:ext uri="{FF2B5EF4-FFF2-40B4-BE49-F238E27FC236}">
                <a16:creationId xmlns:a16="http://schemas.microsoft.com/office/drawing/2014/main" id="{14D1BA0E-99E9-44E9-A221-0BA3F11F41E1}"/>
              </a:ext>
            </a:extLst>
          </p:cNvPr>
          <p:cNvGraphicFramePr>
            <a:graphicFrameLocks noChangeAspect="1"/>
          </p:cNvGraphicFramePr>
          <p:nvPr>
            <p:extLst>
              <p:ext uri="{D42A27DB-BD31-4B8C-83A1-F6EECF244321}">
                <p14:modId xmlns:p14="http://schemas.microsoft.com/office/powerpoint/2010/main" val="389695935"/>
              </p:ext>
            </p:extLst>
          </p:nvPr>
        </p:nvGraphicFramePr>
        <p:xfrm>
          <a:off x="3098800" y="3302000"/>
          <a:ext cx="914400" cy="211138"/>
        </p:xfrm>
        <a:graphic>
          <a:graphicData uri="http://schemas.openxmlformats.org/presentationml/2006/ole">
            <mc:AlternateContent xmlns:mc="http://schemas.openxmlformats.org/markup-compatibility/2006">
              <mc:Choice xmlns:v="urn:schemas-microsoft-com:vml" Requires="v">
                <p:oleObj spid="_x0000_s2057" name="Equation" r:id="rId4" imgW="914400" imgH="211680" progId="Equation.DSMT4">
                  <p:embed/>
                </p:oleObj>
              </mc:Choice>
              <mc:Fallback>
                <p:oleObj name="Equation" r:id="rId4" imgW="914400" imgH="211680" progId="Equation.DSMT4">
                  <p:embed/>
                  <p:pic>
                    <p:nvPicPr>
                      <p:cNvPr id="0" name=""/>
                      <p:cNvPicPr/>
                      <p:nvPr/>
                    </p:nvPicPr>
                    <p:blipFill>
                      <a:blip r:embed="rId5"/>
                      <a:stretch>
                        <a:fillRect/>
                      </a:stretch>
                    </p:blipFill>
                    <p:spPr>
                      <a:xfrm>
                        <a:off x="3098800" y="3302000"/>
                        <a:ext cx="914400" cy="211138"/>
                      </a:xfrm>
                      <a:prstGeom prst="rect">
                        <a:avLst/>
                      </a:prstGeom>
                    </p:spPr>
                  </p:pic>
                </p:oleObj>
              </mc:Fallback>
            </mc:AlternateContent>
          </a:graphicData>
        </a:graphic>
      </p:graphicFrame>
      <p:pic>
        <p:nvPicPr>
          <p:cNvPr id="16" name="图片 15">
            <a:extLst>
              <a:ext uri="{FF2B5EF4-FFF2-40B4-BE49-F238E27FC236}">
                <a16:creationId xmlns:a16="http://schemas.microsoft.com/office/drawing/2014/main" id="{A34225B1-DF81-46DD-AF7A-2CD2E81C642B}"/>
              </a:ext>
            </a:extLst>
          </p:cNvPr>
          <p:cNvPicPr>
            <a:picLocks noChangeAspect="1"/>
          </p:cNvPicPr>
          <p:nvPr/>
        </p:nvPicPr>
        <p:blipFill>
          <a:blip r:embed="rId6"/>
          <a:stretch>
            <a:fillRect/>
          </a:stretch>
        </p:blipFill>
        <p:spPr>
          <a:xfrm>
            <a:off x="666751" y="1913055"/>
            <a:ext cx="10858498" cy="1325036"/>
          </a:xfrm>
          <a:prstGeom prst="rect">
            <a:avLst/>
          </a:prstGeom>
        </p:spPr>
      </p:pic>
      <p:pic>
        <p:nvPicPr>
          <p:cNvPr id="18" name="图片 17">
            <a:extLst>
              <a:ext uri="{FF2B5EF4-FFF2-40B4-BE49-F238E27FC236}">
                <a16:creationId xmlns:a16="http://schemas.microsoft.com/office/drawing/2014/main" id="{6A291571-B64F-47E5-8B8A-2032EE89A4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5276" y="4349435"/>
            <a:ext cx="3829973" cy="2098989"/>
          </a:xfrm>
          <a:prstGeom prst="rect">
            <a:avLst/>
          </a:prstGeom>
        </p:spPr>
      </p:pic>
      <p:sp>
        <p:nvSpPr>
          <p:cNvPr id="19" name="文本框 18">
            <a:extLst>
              <a:ext uri="{FF2B5EF4-FFF2-40B4-BE49-F238E27FC236}">
                <a16:creationId xmlns:a16="http://schemas.microsoft.com/office/drawing/2014/main" id="{63CF3D26-0E67-4973-80C8-EE76E71152B1}"/>
              </a:ext>
            </a:extLst>
          </p:cNvPr>
          <p:cNvSpPr txBox="1"/>
          <p:nvPr/>
        </p:nvSpPr>
        <p:spPr>
          <a:xfrm>
            <a:off x="666751" y="3338212"/>
            <a:ext cx="10858498" cy="49962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2000" b="1" dirty="0">
                <a:latin typeface="微软雅黑" panose="020B0503020204020204" pitchFamily="34" charset="-122"/>
                <a:ea typeface="微软雅黑" panose="020B0503020204020204" pitchFamily="34" charset="-122"/>
              </a:rPr>
              <a:t>2</a:t>
            </a:r>
            <a:r>
              <a:rPr kumimoji="0" lang="en-US" altLang="zh-CN" sz="2000" b="1"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.2 Markov Decision Process</a:t>
            </a:r>
          </a:p>
        </p:txBody>
      </p:sp>
      <p:pic>
        <p:nvPicPr>
          <p:cNvPr id="21" name="图片 20">
            <a:extLst>
              <a:ext uri="{FF2B5EF4-FFF2-40B4-BE49-F238E27FC236}">
                <a16:creationId xmlns:a16="http://schemas.microsoft.com/office/drawing/2014/main" id="{91780302-D86E-4A20-BDCB-715566CF1236}"/>
              </a:ext>
            </a:extLst>
          </p:cNvPr>
          <p:cNvPicPr>
            <a:picLocks noChangeAspect="1"/>
          </p:cNvPicPr>
          <p:nvPr/>
        </p:nvPicPr>
        <p:blipFill>
          <a:blip r:embed="rId8"/>
          <a:stretch>
            <a:fillRect/>
          </a:stretch>
        </p:blipFill>
        <p:spPr>
          <a:xfrm>
            <a:off x="666751" y="4055981"/>
            <a:ext cx="6942538" cy="2392443"/>
          </a:xfrm>
          <a:prstGeom prst="rect">
            <a:avLst/>
          </a:prstGeom>
        </p:spPr>
      </p:pic>
    </p:spTree>
    <p:extLst>
      <p:ext uri="{BB962C8B-B14F-4D97-AF65-F5344CB8AC3E}">
        <p14:creationId xmlns:p14="http://schemas.microsoft.com/office/powerpoint/2010/main" val="95365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2"/>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Algorithm Overview</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9962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 Policy</a:t>
            </a:r>
          </a:p>
        </p:txBody>
      </p:sp>
      <p:sp>
        <p:nvSpPr>
          <p:cNvPr id="2" name="椭圆 1">
            <a:extLst>
              <a:ext uri="{FF2B5EF4-FFF2-40B4-BE49-F238E27FC236}">
                <a16:creationId xmlns:a16="http://schemas.microsoft.com/office/drawing/2014/main" id="{5D6D8BA5-0C87-58E0-D17E-4310280D14DF}"/>
              </a:ext>
            </a:extLst>
          </p:cNvPr>
          <p:cNvSpPr/>
          <p:nvPr/>
        </p:nvSpPr>
        <p:spPr>
          <a:xfrm>
            <a:off x="9267825" y="552451"/>
            <a:ext cx="361950" cy="361950"/>
          </a:xfrm>
          <a:prstGeom prst="ellipse">
            <a:avLst/>
          </a:prstGeom>
          <a:solidFill>
            <a:srgbClr val="B4C7E7"/>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 name="椭圆 4">
            <a:extLst>
              <a:ext uri="{FF2B5EF4-FFF2-40B4-BE49-F238E27FC236}">
                <a16:creationId xmlns:a16="http://schemas.microsoft.com/office/drawing/2014/main" id="{F818F107-DF0C-5A15-2D77-38C10E24555C}"/>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020A7839-6646-63CF-AF0B-4C87DD4DABDB}"/>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7" name="椭圆 6">
            <a:extLst>
              <a:ext uri="{FF2B5EF4-FFF2-40B4-BE49-F238E27FC236}">
                <a16:creationId xmlns:a16="http://schemas.microsoft.com/office/drawing/2014/main" id="{4E9E83CE-6E90-CFAD-D699-5BAE128FE6F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椭圆 7">
            <a:extLst>
              <a:ext uri="{FF2B5EF4-FFF2-40B4-BE49-F238E27FC236}">
                <a16:creationId xmlns:a16="http://schemas.microsoft.com/office/drawing/2014/main" id="{4D7876C8-C06A-D479-77E8-A0395733175B}"/>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6F2566F4-9692-33C5-BCD8-54A55059AD6A}"/>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aphicFrame>
        <p:nvGraphicFramePr>
          <p:cNvPr id="11" name="对象 10">
            <a:extLst>
              <a:ext uri="{FF2B5EF4-FFF2-40B4-BE49-F238E27FC236}">
                <a16:creationId xmlns:a16="http://schemas.microsoft.com/office/drawing/2014/main" id="{14D1BA0E-99E9-44E9-A221-0BA3F11F41E1}"/>
              </a:ext>
            </a:extLst>
          </p:cNvPr>
          <p:cNvGraphicFramePr>
            <a:graphicFrameLocks noChangeAspect="1"/>
          </p:cNvGraphicFramePr>
          <p:nvPr/>
        </p:nvGraphicFramePr>
        <p:xfrm>
          <a:off x="3098800" y="3302000"/>
          <a:ext cx="914400" cy="211138"/>
        </p:xfrm>
        <a:graphic>
          <a:graphicData uri="http://schemas.openxmlformats.org/presentationml/2006/ole">
            <mc:AlternateContent xmlns:mc="http://schemas.openxmlformats.org/markup-compatibility/2006">
              <mc:Choice xmlns:v="urn:schemas-microsoft-com:vml" Requires="v">
                <p:oleObj spid="_x0000_s3081" name="Equation" r:id="rId4" imgW="914400" imgH="211680" progId="Equation.DSMT4">
                  <p:embed/>
                </p:oleObj>
              </mc:Choice>
              <mc:Fallback>
                <p:oleObj name="Equation" r:id="rId4" imgW="914400" imgH="211680" progId="Equation.DSMT4">
                  <p:embed/>
                  <p:pic>
                    <p:nvPicPr>
                      <p:cNvPr id="11" name="对象 10">
                        <a:extLst>
                          <a:ext uri="{FF2B5EF4-FFF2-40B4-BE49-F238E27FC236}">
                            <a16:creationId xmlns:a16="http://schemas.microsoft.com/office/drawing/2014/main" id="{14D1BA0E-99E9-44E9-A221-0BA3F11F41E1}"/>
                          </a:ext>
                        </a:extLst>
                      </p:cNvPr>
                      <p:cNvPicPr/>
                      <p:nvPr/>
                    </p:nvPicPr>
                    <p:blipFill>
                      <a:blip r:embed="rId5"/>
                      <a:stretch>
                        <a:fillRect/>
                      </a:stretch>
                    </p:blipFill>
                    <p:spPr>
                      <a:xfrm>
                        <a:off x="3098800" y="3302000"/>
                        <a:ext cx="914400" cy="211138"/>
                      </a:xfrm>
                      <a:prstGeom prst="rect">
                        <a:avLst/>
                      </a:prstGeom>
                    </p:spPr>
                  </p:pic>
                </p:oleObj>
              </mc:Fallback>
            </mc:AlternateContent>
          </a:graphicData>
        </a:graphic>
      </p:graphicFrame>
      <p:pic>
        <p:nvPicPr>
          <p:cNvPr id="4" name="图片 3">
            <a:extLst>
              <a:ext uri="{FF2B5EF4-FFF2-40B4-BE49-F238E27FC236}">
                <a16:creationId xmlns:a16="http://schemas.microsoft.com/office/drawing/2014/main" id="{97B76A72-D2C0-44E3-B194-3F641CE06484}"/>
              </a:ext>
            </a:extLst>
          </p:cNvPr>
          <p:cNvPicPr>
            <a:picLocks noChangeAspect="1"/>
          </p:cNvPicPr>
          <p:nvPr/>
        </p:nvPicPr>
        <p:blipFill>
          <a:blip r:embed="rId6"/>
          <a:stretch>
            <a:fillRect/>
          </a:stretch>
        </p:blipFill>
        <p:spPr>
          <a:xfrm>
            <a:off x="666751" y="1818846"/>
            <a:ext cx="10858498" cy="1015749"/>
          </a:xfrm>
          <a:prstGeom prst="rect">
            <a:avLst/>
          </a:prstGeom>
        </p:spPr>
      </p:pic>
      <p:sp>
        <p:nvSpPr>
          <p:cNvPr id="17" name="文本框 16">
            <a:extLst>
              <a:ext uri="{FF2B5EF4-FFF2-40B4-BE49-F238E27FC236}">
                <a16:creationId xmlns:a16="http://schemas.microsoft.com/office/drawing/2014/main" id="{E344C42E-B646-4DDF-A901-496EAFFE1E35}"/>
              </a:ext>
            </a:extLst>
          </p:cNvPr>
          <p:cNvSpPr txBox="1"/>
          <p:nvPr/>
        </p:nvSpPr>
        <p:spPr>
          <a:xfrm>
            <a:off x="666751" y="2883730"/>
            <a:ext cx="10858498" cy="49962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 Return</a:t>
            </a:r>
          </a:p>
        </p:txBody>
      </p:sp>
      <p:pic>
        <p:nvPicPr>
          <p:cNvPr id="9" name="图片 8">
            <a:extLst>
              <a:ext uri="{FF2B5EF4-FFF2-40B4-BE49-F238E27FC236}">
                <a16:creationId xmlns:a16="http://schemas.microsoft.com/office/drawing/2014/main" id="{8B2707D7-13EC-4137-8706-FB254404763B}"/>
              </a:ext>
            </a:extLst>
          </p:cNvPr>
          <p:cNvPicPr>
            <a:picLocks noChangeAspect="1"/>
          </p:cNvPicPr>
          <p:nvPr/>
        </p:nvPicPr>
        <p:blipFill rotWithShape="1">
          <a:blip r:embed="rId7"/>
          <a:srcRect b="75587"/>
          <a:stretch/>
        </p:blipFill>
        <p:spPr>
          <a:xfrm>
            <a:off x="666751" y="3513139"/>
            <a:ext cx="10858498" cy="1029485"/>
          </a:xfrm>
          <a:prstGeom prst="rect">
            <a:avLst/>
          </a:prstGeom>
        </p:spPr>
      </p:pic>
      <p:pic>
        <p:nvPicPr>
          <p:cNvPr id="20" name="图片 19">
            <a:extLst>
              <a:ext uri="{FF2B5EF4-FFF2-40B4-BE49-F238E27FC236}">
                <a16:creationId xmlns:a16="http://schemas.microsoft.com/office/drawing/2014/main" id="{90BFF3BD-3950-47E2-AF38-19A8BF3E67E8}"/>
              </a:ext>
            </a:extLst>
          </p:cNvPr>
          <p:cNvPicPr>
            <a:picLocks noChangeAspect="1"/>
          </p:cNvPicPr>
          <p:nvPr/>
        </p:nvPicPr>
        <p:blipFill rotWithShape="1">
          <a:blip r:embed="rId7"/>
          <a:srcRect t="66091"/>
          <a:stretch/>
        </p:blipFill>
        <p:spPr>
          <a:xfrm>
            <a:off x="666751" y="5221167"/>
            <a:ext cx="10858498" cy="1429937"/>
          </a:xfrm>
          <a:prstGeom prst="rect">
            <a:avLst/>
          </a:prstGeom>
        </p:spPr>
      </p:pic>
      <p:pic>
        <p:nvPicPr>
          <p:cNvPr id="22" name="图片 21">
            <a:extLst>
              <a:ext uri="{FF2B5EF4-FFF2-40B4-BE49-F238E27FC236}">
                <a16:creationId xmlns:a16="http://schemas.microsoft.com/office/drawing/2014/main" id="{15B5A985-6B00-48A5-A483-BDEE8BF36997}"/>
              </a:ext>
            </a:extLst>
          </p:cNvPr>
          <p:cNvPicPr>
            <a:picLocks noChangeAspect="1"/>
          </p:cNvPicPr>
          <p:nvPr/>
        </p:nvPicPr>
        <p:blipFill rotWithShape="1">
          <a:blip r:embed="rId7"/>
          <a:srcRect l="37844" t="30299" r="34181" b="41034"/>
          <a:stretch/>
        </p:blipFill>
        <p:spPr>
          <a:xfrm>
            <a:off x="4577166" y="4043295"/>
            <a:ext cx="3037668" cy="1208868"/>
          </a:xfrm>
          <a:prstGeom prst="rect">
            <a:avLst/>
          </a:prstGeom>
        </p:spPr>
      </p:pic>
    </p:spTree>
    <p:extLst>
      <p:ext uri="{BB962C8B-B14F-4D97-AF65-F5344CB8AC3E}">
        <p14:creationId xmlns:p14="http://schemas.microsoft.com/office/powerpoint/2010/main" val="1720646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2"/>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Algorithm Overview</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9962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 Optimal Q-Value Function</a:t>
            </a:r>
          </a:p>
        </p:txBody>
      </p:sp>
      <p:sp>
        <p:nvSpPr>
          <p:cNvPr id="2" name="椭圆 1">
            <a:extLst>
              <a:ext uri="{FF2B5EF4-FFF2-40B4-BE49-F238E27FC236}">
                <a16:creationId xmlns:a16="http://schemas.microsoft.com/office/drawing/2014/main" id="{5D6D8BA5-0C87-58E0-D17E-4310280D14DF}"/>
              </a:ext>
            </a:extLst>
          </p:cNvPr>
          <p:cNvSpPr/>
          <p:nvPr/>
        </p:nvSpPr>
        <p:spPr>
          <a:xfrm>
            <a:off x="9267825" y="552451"/>
            <a:ext cx="361950" cy="361950"/>
          </a:xfrm>
          <a:prstGeom prst="ellipse">
            <a:avLst/>
          </a:prstGeom>
          <a:solidFill>
            <a:srgbClr val="B4C7E7"/>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 name="椭圆 4">
            <a:extLst>
              <a:ext uri="{FF2B5EF4-FFF2-40B4-BE49-F238E27FC236}">
                <a16:creationId xmlns:a16="http://schemas.microsoft.com/office/drawing/2014/main" id="{F818F107-DF0C-5A15-2D77-38C10E24555C}"/>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020A7839-6646-63CF-AF0B-4C87DD4DABDB}"/>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7" name="椭圆 6">
            <a:extLst>
              <a:ext uri="{FF2B5EF4-FFF2-40B4-BE49-F238E27FC236}">
                <a16:creationId xmlns:a16="http://schemas.microsoft.com/office/drawing/2014/main" id="{4E9E83CE-6E90-CFAD-D699-5BAE128FE6F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椭圆 7">
            <a:extLst>
              <a:ext uri="{FF2B5EF4-FFF2-40B4-BE49-F238E27FC236}">
                <a16:creationId xmlns:a16="http://schemas.microsoft.com/office/drawing/2014/main" id="{4D7876C8-C06A-D479-77E8-A0395733175B}"/>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6F2566F4-9692-33C5-BCD8-54A55059AD6A}"/>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aphicFrame>
        <p:nvGraphicFramePr>
          <p:cNvPr id="11" name="对象 10">
            <a:extLst>
              <a:ext uri="{FF2B5EF4-FFF2-40B4-BE49-F238E27FC236}">
                <a16:creationId xmlns:a16="http://schemas.microsoft.com/office/drawing/2014/main" id="{14D1BA0E-99E9-44E9-A221-0BA3F11F41E1}"/>
              </a:ext>
            </a:extLst>
          </p:cNvPr>
          <p:cNvGraphicFramePr>
            <a:graphicFrameLocks noChangeAspect="1"/>
          </p:cNvGraphicFramePr>
          <p:nvPr/>
        </p:nvGraphicFramePr>
        <p:xfrm>
          <a:off x="3098800" y="3302000"/>
          <a:ext cx="914400" cy="211138"/>
        </p:xfrm>
        <a:graphic>
          <a:graphicData uri="http://schemas.openxmlformats.org/presentationml/2006/ole">
            <mc:AlternateContent xmlns:mc="http://schemas.openxmlformats.org/markup-compatibility/2006">
              <mc:Choice xmlns:v="urn:schemas-microsoft-com:vml" Requires="v">
                <p:oleObj spid="_x0000_s4104" name="Equation" r:id="rId4" imgW="914400" imgH="211680" progId="Equation.DSMT4">
                  <p:embed/>
                </p:oleObj>
              </mc:Choice>
              <mc:Fallback>
                <p:oleObj name="Equation" r:id="rId4" imgW="914400" imgH="211680" progId="Equation.DSMT4">
                  <p:embed/>
                  <p:pic>
                    <p:nvPicPr>
                      <p:cNvPr id="11" name="对象 10">
                        <a:extLst>
                          <a:ext uri="{FF2B5EF4-FFF2-40B4-BE49-F238E27FC236}">
                            <a16:creationId xmlns:a16="http://schemas.microsoft.com/office/drawing/2014/main" id="{14D1BA0E-99E9-44E9-A221-0BA3F11F41E1}"/>
                          </a:ext>
                        </a:extLst>
                      </p:cNvPr>
                      <p:cNvPicPr/>
                      <p:nvPr/>
                    </p:nvPicPr>
                    <p:blipFill>
                      <a:blip r:embed="rId5"/>
                      <a:stretch>
                        <a:fillRect/>
                      </a:stretch>
                    </p:blipFill>
                    <p:spPr>
                      <a:xfrm>
                        <a:off x="3098800" y="3302000"/>
                        <a:ext cx="914400" cy="211138"/>
                      </a:xfrm>
                      <a:prstGeom prst="rect">
                        <a:avLst/>
                      </a:prstGeom>
                    </p:spPr>
                  </p:pic>
                </p:oleObj>
              </mc:Fallback>
            </mc:AlternateContent>
          </a:graphicData>
        </a:graphic>
      </p:graphicFrame>
      <p:pic>
        <p:nvPicPr>
          <p:cNvPr id="4" name="图片 3">
            <a:extLst>
              <a:ext uri="{FF2B5EF4-FFF2-40B4-BE49-F238E27FC236}">
                <a16:creationId xmlns:a16="http://schemas.microsoft.com/office/drawing/2014/main" id="{77793A9E-F78E-404E-80F3-BEEE8F35A1EF}"/>
              </a:ext>
            </a:extLst>
          </p:cNvPr>
          <p:cNvPicPr>
            <a:picLocks noChangeAspect="1"/>
          </p:cNvPicPr>
          <p:nvPr/>
        </p:nvPicPr>
        <p:blipFill>
          <a:blip r:embed="rId6"/>
          <a:stretch>
            <a:fillRect/>
          </a:stretch>
        </p:blipFill>
        <p:spPr>
          <a:xfrm>
            <a:off x="666751" y="1772262"/>
            <a:ext cx="10858498" cy="3662697"/>
          </a:xfrm>
          <a:prstGeom prst="rect">
            <a:avLst/>
          </a:prstGeom>
        </p:spPr>
      </p:pic>
      <p:pic>
        <p:nvPicPr>
          <p:cNvPr id="9" name="图片 8">
            <a:extLst>
              <a:ext uri="{FF2B5EF4-FFF2-40B4-BE49-F238E27FC236}">
                <a16:creationId xmlns:a16="http://schemas.microsoft.com/office/drawing/2014/main" id="{2B28FD03-D97E-4EF4-A0CE-C8272FD01E3C}"/>
              </a:ext>
            </a:extLst>
          </p:cNvPr>
          <p:cNvPicPr>
            <a:picLocks noChangeAspect="1"/>
          </p:cNvPicPr>
          <p:nvPr/>
        </p:nvPicPr>
        <p:blipFill>
          <a:blip r:embed="rId7"/>
          <a:stretch>
            <a:fillRect/>
          </a:stretch>
        </p:blipFill>
        <p:spPr>
          <a:xfrm>
            <a:off x="666751" y="5512450"/>
            <a:ext cx="10384629" cy="1300568"/>
          </a:xfrm>
          <a:prstGeom prst="rect">
            <a:avLst/>
          </a:prstGeom>
        </p:spPr>
      </p:pic>
    </p:spTree>
    <p:extLst>
      <p:ext uri="{BB962C8B-B14F-4D97-AF65-F5344CB8AC3E}">
        <p14:creationId xmlns:p14="http://schemas.microsoft.com/office/powerpoint/2010/main" val="4109475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Experimental Setup</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7814512" cy="499624"/>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3.1 DQN Parameter Settings - Neural Network Architecture</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椭圆 1">
            <a:extLst>
              <a:ext uri="{FF2B5EF4-FFF2-40B4-BE49-F238E27FC236}">
                <a16:creationId xmlns:a16="http://schemas.microsoft.com/office/drawing/2014/main" id="{89FA6246-77CF-2A5A-D471-F9421B08F771}"/>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 name="椭圆 4">
            <a:extLst>
              <a:ext uri="{FF2B5EF4-FFF2-40B4-BE49-F238E27FC236}">
                <a16:creationId xmlns:a16="http://schemas.microsoft.com/office/drawing/2014/main" id="{E6D56CF1-FDA5-991A-D16C-762E6957F754}"/>
              </a:ext>
            </a:extLst>
          </p:cNvPr>
          <p:cNvSpPr/>
          <p:nvPr/>
        </p:nvSpPr>
        <p:spPr>
          <a:xfrm>
            <a:off x="9741693" y="552451"/>
            <a:ext cx="361950" cy="361950"/>
          </a:xfrm>
          <a:prstGeom prst="ellipse">
            <a:avLst/>
          </a:prstGeom>
          <a:solidFill>
            <a:srgbClr val="B4C7E7"/>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CB0FA15B-FCE8-C49A-CDA7-20A5A7E0E89B}"/>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7" name="椭圆 6">
            <a:extLst>
              <a:ext uri="{FF2B5EF4-FFF2-40B4-BE49-F238E27FC236}">
                <a16:creationId xmlns:a16="http://schemas.microsoft.com/office/drawing/2014/main" id="{D3D03F17-1C9B-7D4F-F264-675EA839ABBE}"/>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椭圆 7">
            <a:extLst>
              <a:ext uri="{FF2B5EF4-FFF2-40B4-BE49-F238E27FC236}">
                <a16:creationId xmlns:a16="http://schemas.microsoft.com/office/drawing/2014/main" id="{78D12F46-0A67-7949-2804-5A6512312C61}"/>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963E6154-320C-58E8-7186-C2B7D4562CE3}"/>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4" name="图片 3">
            <a:extLst>
              <a:ext uri="{FF2B5EF4-FFF2-40B4-BE49-F238E27FC236}">
                <a16:creationId xmlns:a16="http://schemas.microsoft.com/office/drawing/2014/main" id="{C8585F46-A22B-4F28-99FB-0A9870DD9802}"/>
              </a:ext>
            </a:extLst>
          </p:cNvPr>
          <p:cNvPicPr>
            <a:picLocks noChangeAspect="1"/>
          </p:cNvPicPr>
          <p:nvPr/>
        </p:nvPicPr>
        <p:blipFill>
          <a:blip r:embed="rId3"/>
          <a:stretch>
            <a:fillRect/>
          </a:stretch>
        </p:blipFill>
        <p:spPr>
          <a:xfrm>
            <a:off x="666751" y="1651317"/>
            <a:ext cx="9632287" cy="4966460"/>
          </a:xfrm>
          <a:prstGeom prst="rect">
            <a:avLst/>
          </a:prstGeom>
        </p:spPr>
      </p:pic>
      <p:pic>
        <p:nvPicPr>
          <p:cNvPr id="10" name="图片 9">
            <a:extLst>
              <a:ext uri="{FF2B5EF4-FFF2-40B4-BE49-F238E27FC236}">
                <a16:creationId xmlns:a16="http://schemas.microsoft.com/office/drawing/2014/main" id="{F6C84629-523E-4459-8174-19A28F85E053}"/>
              </a:ext>
            </a:extLst>
          </p:cNvPr>
          <p:cNvPicPr>
            <a:picLocks noChangeAspect="1"/>
          </p:cNvPicPr>
          <p:nvPr/>
        </p:nvPicPr>
        <p:blipFill rotWithShape="1">
          <a:blip r:embed="rId4">
            <a:extLst>
              <a:ext uri="{28A0092B-C50C-407E-A947-70E740481C1C}">
                <a14:useLocalDpi xmlns:a14="http://schemas.microsoft.com/office/drawing/2010/main" val="0"/>
              </a:ext>
            </a:extLst>
          </a:blip>
          <a:srcRect l="4005" t="3855" r="4867" b="928"/>
          <a:stretch/>
        </p:blipFill>
        <p:spPr>
          <a:xfrm>
            <a:off x="6249489" y="3099662"/>
            <a:ext cx="5275760" cy="3518115"/>
          </a:xfrm>
          <a:prstGeom prst="rect">
            <a:avLst/>
          </a:prstGeom>
        </p:spPr>
      </p:pic>
    </p:spTree>
    <p:extLst>
      <p:ext uri="{BB962C8B-B14F-4D97-AF65-F5344CB8AC3E}">
        <p14:creationId xmlns:p14="http://schemas.microsoft.com/office/powerpoint/2010/main" val="4098860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Experimental Setup</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7462684" cy="3731278"/>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3.2 DQN Parameter Settings - Hyperparameter Selection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Epochs: 50</a:t>
            </a: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dirty="0">
                <a:solidFill>
                  <a:srgbClr val="455A61"/>
                </a:solidFill>
                <a:latin typeface="微软雅黑" panose="020B0503020204020204" pitchFamily="34" charset="-122"/>
                <a:ea typeface="微软雅黑" panose="020B0503020204020204" pitchFamily="34" charset="-122"/>
              </a:rPr>
              <a:t>Episodes: 50</a:t>
            </a:r>
          </a:p>
          <a:p>
            <a:pPr>
              <a:lnSpc>
                <a:spcPct val="150000"/>
              </a:lnSpc>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Batch size: 512</a:t>
            </a:r>
          </a:p>
          <a:p>
            <a:pPr>
              <a:lnSpc>
                <a:spcPct val="150000"/>
              </a:lnSpc>
              <a:defRPr/>
            </a:pPr>
            <a:r>
              <a:rPr lang="en-US" altLang="zh-CN" sz="2000" dirty="0">
                <a:solidFill>
                  <a:srgbClr val="455A61"/>
                </a:solidFill>
                <a:latin typeface="微软雅黑" panose="020B0503020204020204" pitchFamily="34" charset="-122"/>
                <a:ea typeface="微软雅黑" panose="020B0503020204020204" pitchFamily="34" charset="-122"/>
              </a:rPr>
              <a:t>Replay memory size: 500,000</a:t>
            </a:r>
          </a:p>
          <a:p>
            <a:pPr>
              <a:lnSpc>
                <a:spcPct val="150000"/>
              </a:lnSpc>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Sync-rate: every 10 epochs</a:t>
            </a:r>
            <a:endParaRPr lang="en-US" altLang="zh-CN" sz="2000" dirty="0">
              <a:solidFill>
                <a:srgbClr val="455A61"/>
              </a:solidFill>
              <a:latin typeface="微软雅黑" panose="020B0503020204020204" pitchFamily="34" charset="-122"/>
              <a:ea typeface="微软雅黑" panose="020B0503020204020204" pitchFamily="34" charset="-122"/>
            </a:endParaRPr>
          </a:p>
          <a:p>
            <a:pPr>
              <a:lnSpc>
                <a:spcPct val="150000"/>
              </a:lnSpc>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Optimizer</a:t>
            </a:r>
            <a:r>
              <a:rPr lang="en-US" altLang="zh-CN" sz="2000" dirty="0">
                <a:solidFill>
                  <a:srgbClr val="455A61"/>
                </a:solidFill>
                <a:latin typeface="微软雅黑" panose="020B0503020204020204" pitchFamily="34" charset="-122"/>
                <a:ea typeface="微软雅黑" panose="020B0503020204020204" pitchFamily="34" charset="-122"/>
              </a:rPr>
              <a:t>:</a:t>
            </a:r>
            <a:r>
              <a:rPr lang="zh-CN" altLang="en-US" sz="2000" dirty="0">
                <a:solidFill>
                  <a:srgbClr val="455A61"/>
                </a:solidFill>
                <a:latin typeface="微软雅黑" panose="020B0503020204020204" pitchFamily="34" charset="-122"/>
                <a:ea typeface="微软雅黑" panose="020B0503020204020204" pitchFamily="34" charset="-122"/>
              </a:rPr>
              <a:t> </a:t>
            </a:r>
            <a:r>
              <a:rPr lang="en-US" altLang="zh-CN" sz="2000" dirty="0">
                <a:solidFill>
                  <a:srgbClr val="455A61"/>
                </a:solidFill>
                <a:latin typeface="微软雅黑" panose="020B0503020204020204" pitchFamily="34" charset="-122"/>
                <a:ea typeface="微软雅黑" panose="020B0503020204020204" pitchFamily="34" charset="-122"/>
              </a:rPr>
              <a:t>Adam</a:t>
            </a:r>
            <a:endPar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i="0" u="none" strike="noStrike" kern="1200" cap="none" spc="0" normalizeH="0" baseline="0" noProof="0" dirty="0">
                <a:ln>
                  <a:noFill/>
                </a:ln>
                <a:solidFill>
                  <a:srgbClr val="455A61"/>
                </a:solidFill>
                <a:effectLst/>
                <a:uLnTx/>
                <a:uFillTx/>
                <a:latin typeface="微软雅黑" panose="020B0503020204020204" pitchFamily="34" charset="-122"/>
                <a:ea typeface="微软雅黑" panose="020B0503020204020204" pitchFamily="34" charset="-122"/>
                <a:cs typeface="+mn-cs"/>
              </a:rPr>
              <a:t>Learning rate: 0.001</a:t>
            </a:r>
          </a:p>
        </p:txBody>
      </p:sp>
      <p:sp>
        <p:nvSpPr>
          <p:cNvPr id="2" name="椭圆 1">
            <a:extLst>
              <a:ext uri="{FF2B5EF4-FFF2-40B4-BE49-F238E27FC236}">
                <a16:creationId xmlns:a16="http://schemas.microsoft.com/office/drawing/2014/main" id="{89FA6246-77CF-2A5A-D471-F9421B08F771}"/>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 name="椭圆 4">
            <a:extLst>
              <a:ext uri="{FF2B5EF4-FFF2-40B4-BE49-F238E27FC236}">
                <a16:creationId xmlns:a16="http://schemas.microsoft.com/office/drawing/2014/main" id="{E6D56CF1-FDA5-991A-D16C-762E6957F754}"/>
              </a:ext>
            </a:extLst>
          </p:cNvPr>
          <p:cNvSpPr/>
          <p:nvPr/>
        </p:nvSpPr>
        <p:spPr>
          <a:xfrm>
            <a:off x="9741693" y="552451"/>
            <a:ext cx="361950" cy="361950"/>
          </a:xfrm>
          <a:prstGeom prst="ellipse">
            <a:avLst/>
          </a:prstGeom>
          <a:solidFill>
            <a:srgbClr val="B4C7E7"/>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CB0FA15B-FCE8-C49A-CDA7-20A5A7E0E89B}"/>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7" name="椭圆 6">
            <a:extLst>
              <a:ext uri="{FF2B5EF4-FFF2-40B4-BE49-F238E27FC236}">
                <a16:creationId xmlns:a16="http://schemas.microsoft.com/office/drawing/2014/main" id="{D3D03F17-1C9B-7D4F-F264-675EA839ABBE}"/>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8" name="椭圆 7">
            <a:extLst>
              <a:ext uri="{FF2B5EF4-FFF2-40B4-BE49-F238E27FC236}">
                <a16:creationId xmlns:a16="http://schemas.microsoft.com/office/drawing/2014/main" id="{78D12F46-0A67-7949-2804-5A6512312C61}"/>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椭圆 14">
            <a:extLst>
              <a:ext uri="{FF2B5EF4-FFF2-40B4-BE49-F238E27FC236}">
                <a16:creationId xmlns:a16="http://schemas.microsoft.com/office/drawing/2014/main" id="{963E6154-320C-58E8-7186-C2B7D4562CE3}"/>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9" name="图片 8">
            <a:extLst>
              <a:ext uri="{FF2B5EF4-FFF2-40B4-BE49-F238E27FC236}">
                <a16:creationId xmlns:a16="http://schemas.microsoft.com/office/drawing/2014/main" id="{3B9F386A-1FA8-4D34-8076-B916B80C68C3}"/>
              </a:ext>
            </a:extLst>
          </p:cNvPr>
          <p:cNvPicPr>
            <a:picLocks noChangeAspect="1"/>
          </p:cNvPicPr>
          <p:nvPr/>
        </p:nvPicPr>
        <p:blipFill>
          <a:blip r:embed="rId3"/>
          <a:stretch>
            <a:fillRect/>
          </a:stretch>
        </p:blipFill>
        <p:spPr>
          <a:xfrm>
            <a:off x="728421" y="5065908"/>
            <a:ext cx="6937751" cy="1306768"/>
          </a:xfrm>
          <a:prstGeom prst="rect">
            <a:avLst/>
          </a:prstGeom>
        </p:spPr>
      </p:pic>
      <p:pic>
        <p:nvPicPr>
          <p:cNvPr id="10" name="图片 9">
            <a:extLst>
              <a:ext uri="{FF2B5EF4-FFF2-40B4-BE49-F238E27FC236}">
                <a16:creationId xmlns:a16="http://schemas.microsoft.com/office/drawing/2014/main" id="{897F0AD3-698D-41B5-A581-62DD67565738}"/>
              </a:ext>
            </a:extLst>
          </p:cNvPr>
          <p:cNvPicPr>
            <a:picLocks noChangeAspect="1"/>
          </p:cNvPicPr>
          <p:nvPr/>
        </p:nvPicPr>
        <p:blipFill>
          <a:blip r:embed="rId4"/>
          <a:stretch>
            <a:fillRect/>
          </a:stretch>
        </p:blipFill>
        <p:spPr>
          <a:xfrm>
            <a:off x="728421" y="6372676"/>
            <a:ext cx="5628063" cy="260454"/>
          </a:xfrm>
          <a:prstGeom prst="rect">
            <a:avLst/>
          </a:prstGeom>
        </p:spPr>
      </p:pic>
    </p:spTree>
    <p:extLst>
      <p:ext uri="{BB962C8B-B14F-4D97-AF65-F5344CB8AC3E}">
        <p14:creationId xmlns:p14="http://schemas.microsoft.com/office/powerpoint/2010/main" val="26531961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TotalTime>
  <Words>528</Words>
  <Application>Microsoft Office PowerPoint</Application>
  <PresentationFormat>宽屏</PresentationFormat>
  <Paragraphs>89</Paragraphs>
  <Slides>13</Slides>
  <Notes>0</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13</vt:i4>
      </vt:variant>
    </vt:vector>
  </HeadingPairs>
  <TitlesOfParts>
    <vt:vector size="20" baseType="lpstr">
      <vt:lpstr>Wingdings</vt:lpstr>
      <vt:lpstr>等线</vt:lpstr>
      <vt:lpstr>Arial</vt:lpstr>
      <vt:lpstr>微软雅黑</vt:lpstr>
      <vt:lpstr>ui-sans-serif</vt:lpstr>
      <vt:lpstr>1_Office 主题​​</vt:lpstr>
      <vt:lpstr>Equation</vt:lpstr>
      <vt:lpstr>Reinforcement Learning Lab: Lunar Lander Based on Deep Q-Network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三维图像传感器信号增强网络的轻量化方法 Lightweight Method for 3D Image Sensor Signal Enhancement Network</dc:title>
  <dc:creator>Minmus Lin</dc:creator>
  <cp:lastModifiedBy>Lin Minmus</cp:lastModifiedBy>
  <cp:revision>25</cp:revision>
  <dcterms:created xsi:type="dcterms:W3CDTF">2024-04-26T08:38:38Z</dcterms:created>
  <dcterms:modified xsi:type="dcterms:W3CDTF">2024-05-27T15:54:11Z</dcterms:modified>
</cp:coreProperties>
</file>